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7" r:id="rId2"/>
    <p:sldId id="398" r:id="rId3"/>
    <p:sldId id="414" r:id="rId4"/>
    <p:sldId id="418" r:id="rId5"/>
    <p:sldId id="412" r:id="rId6"/>
    <p:sldId id="413" r:id="rId7"/>
    <p:sldId id="417" r:id="rId8"/>
    <p:sldId id="416" r:id="rId9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AE"/>
    <a:srgbClr val="A1006B"/>
    <a:srgbClr val="E83A07"/>
    <a:srgbClr val="7F7F7F"/>
    <a:srgbClr val="D9D9D9"/>
    <a:srgbClr val="A7EFE6"/>
    <a:srgbClr val="23BFAC"/>
    <a:srgbClr val="4D4D4D"/>
    <a:srgbClr val="009FEE"/>
    <a:srgbClr val="FFB6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56" autoAdjust="0"/>
    <p:restoredTop sz="99773" autoAdjust="0"/>
  </p:normalViewPr>
  <p:slideViewPr>
    <p:cSldViewPr>
      <p:cViewPr>
        <p:scale>
          <a:sx n="75" d="100"/>
          <a:sy n="75" d="100"/>
        </p:scale>
        <p:origin x="-2580" y="-9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5EA58-105B-4EFD-A568-9E9E47ABF177}" type="datetimeFigureOut">
              <a:rPr lang="ru-RU" smtClean="0"/>
              <a:t>02.09.2015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98356-45F1-42A3-9075-F7A7E4429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3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98356-45F1-42A3-9075-F7A7E442994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752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98356-45F1-42A3-9075-F7A7E442994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752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D55BD-B0C0-41E2-B5FE-C867F08C534E}" type="datetime1">
              <a:rPr lang="ru-RU" smtClean="0"/>
              <a:t>02.09.2015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B67C-BCD1-45BD-A81C-90E70C7E9227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319C-0299-42E2-8C9D-AEE9BC094D0A}" type="datetime1">
              <a:rPr lang="ru-RU" smtClean="0"/>
              <a:t>02.09.2015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B67C-BCD1-45BD-A81C-90E70C7E92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A9C23-8094-4B6A-8486-B2A8BCB9C59E}" type="datetime1">
              <a:rPr lang="ru-RU" smtClean="0"/>
              <a:t>02.09.2015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B67C-BCD1-45BD-A81C-90E70C7E92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920B-5308-4D57-A44C-B75420AE49D9}" type="datetime1">
              <a:rPr lang="ru-RU" smtClean="0"/>
              <a:t>02.09.2015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B67C-BCD1-45BD-A81C-90E70C7E92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BB3E3-3097-4D8F-8585-C08FE59627D7}" type="datetime1">
              <a:rPr lang="ru-RU" smtClean="0"/>
              <a:t>02.09.2015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B67C-BCD1-45BD-A81C-90E70C7E9227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4BC70-9E99-4D11-9C21-95E0FFFD8D28}" type="datetime1">
              <a:rPr lang="ru-RU" smtClean="0"/>
              <a:t>02.09.2015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B67C-BCD1-45BD-A81C-90E70C7E92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3AD3A-363D-4208-907E-971D733769A4}" type="datetime1">
              <a:rPr lang="ru-RU" smtClean="0"/>
              <a:t>02.09.2015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B67C-BCD1-45BD-A81C-90E70C7E9227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FA20-16C0-42FA-9438-58FFEBD13E19}" type="datetime1">
              <a:rPr lang="ru-RU" smtClean="0"/>
              <a:t>02.09.2015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B67C-BCD1-45BD-A81C-90E70C7E92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9D85-0AAC-408D-99DF-B4B20C3674B7}" type="datetime1">
              <a:rPr lang="ru-RU" smtClean="0"/>
              <a:t>02.09.2015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B67C-BCD1-45BD-A81C-90E70C7E92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99B1-551E-4390-87EF-1ACEDB73A78E}" type="datetime1">
              <a:rPr lang="ru-RU" smtClean="0"/>
              <a:t>02.09.2015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B67C-BCD1-45BD-A81C-90E70C7E9227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D272-B46D-4FA5-A834-5DC5431AF96B}" type="datetime1">
              <a:rPr lang="ru-RU" smtClean="0"/>
              <a:t>02.09.2015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B67C-BCD1-45BD-A81C-90E70C7E92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6B676DC-C57A-4A71-9CF6-2577EA6EEE5C}" type="datetime1">
              <a:rPr lang="ru-RU" smtClean="0"/>
              <a:t>02.09.2015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E8FB67C-BCD1-45BD-A81C-90E70C7E922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523107"/>
            <a:ext cx="8352928" cy="19272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3A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Участие банка в программах господдержки</a:t>
            </a:r>
            <a:endParaRPr lang="ru-RU" sz="2400" b="1" dirty="0">
              <a:solidFill>
                <a:srgbClr val="0073A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rgbClr val="0073AE"/>
          </a:solidFill>
          <a:ln>
            <a:solidFill>
              <a:srgbClr val="0073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6" name="Picture 15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977" y="3501008"/>
            <a:ext cx="347404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628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rgbClr val="0073AE"/>
          </a:solidFill>
          <a:ln>
            <a:solidFill>
              <a:srgbClr val="0073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033680" y="68166"/>
            <a:ext cx="1066800" cy="329184"/>
          </a:xfrm>
        </p:spPr>
        <p:txBody>
          <a:bodyPr/>
          <a:lstStyle/>
          <a:p>
            <a:pPr algn="r"/>
            <a:fld id="{AE8FB67C-BCD1-45BD-A81C-90E70C7E9227}" type="slidenum">
              <a:rPr lang="ru-RU" smtClean="0"/>
              <a:pPr algn="r"/>
              <a:t>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46932" y="1268760"/>
            <a:ext cx="8496944" cy="3577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150000"/>
              </a:lnSpc>
              <a:buAutoNum type="arabicPeriod"/>
            </a:pP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АО «Пермский гарантийный фонд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»</a:t>
            </a: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28600" lvl="0" indent="-228600">
              <a:lnSpc>
                <a:spcPct val="150000"/>
              </a:lnSpc>
              <a:buAutoNum type="arabicPeriod"/>
            </a:pP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28600" lvl="0" indent="-228600">
              <a:lnSpc>
                <a:spcPct val="150000"/>
              </a:lnSpc>
              <a:buAutoNum type="arabicPeriod"/>
            </a:pP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АО «МСП Банк» (ВЭБ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28600" lvl="0" indent="-228600">
              <a:lnSpc>
                <a:spcPct val="150000"/>
              </a:lnSpc>
              <a:buAutoNum type="arabicPeriod"/>
            </a:pPr>
            <a:endParaRPr lang="ru-RU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28600" lvl="0" indent="-228600">
              <a:lnSpc>
                <a:spcPct val="150000"/>
              </a:lnSpc>
              <a:buAutoNum type="arabicPeriod"/>
            </a:pPr>
            <a:r>
              <a:rPr lang="ru-RU" sz="2000" dirty="0" smtClean="0"/>
              <a:t> АО «Федеральная </a:t>
            </a:r>
            <a:r>
              <a:rPr lang="ru-RU" sz="2000" dirty="0"/>
              <a:t>корпорация по развитию малого и среднего предпринимательства» (Корпорация </a:t>
            </a:r>
            <a:r>
              <a:rPr lang="ru-RU" sz="2000" dirty="0" smtClean="0"/>
              <a:t>МСП, Агентство кредитных гарантий)</a:t>
            </a: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0" indent="457200">
              <a:lnSpc>
                <a:spcPct val="150000"/>
              </a:lnSpc>
              <a:buClr>
                <a:srgbClr val="E83A07"/>
              </a:buClr>
              <a:buFont typeface="Wingdings" panose="05000000000000000000" pitchFamily="2" charset="2"/>
              <a:buChar char="§"/>
            </a:pPr>
            <a:endParaRPr lang="ru-RU" sz="11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5132" y="52758"/>
            <a:ext cx="8640000" cy="36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Сотрудничество ПАО АКБ Урал ФД с органами </a:t>
            </a:r>
            <a:r>
              <a:rPr lang="ru-RU" sz="18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гос.поддержки</a:t>
            </a:r>
            <a:endParaRPr lang="ru-RU" sz="1800" dirty="0">
              <a:solidFill>
                <a:schemeClr val="bg1"/>
              </a:solidFill>
            </a:endParaRPr>
          </a:p>
        </p:txBody>
      </p:sp>
      <p:pic>
        <p:nvPicPr>
          <p:cNvPr id="8" name="Picture 15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365496"/>
            <a:ext cx="1882800" cy="390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427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rgbClr val="0073AE"/>
          </a:solidFill>
          <a:ln>
            <a:solidFill>
              <a:srgbClr val="0073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Picture 15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365496"/>
            <a:ext cx="1882800" cy="390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908720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indent="457200" algn="just"/>
            <a:r>
              <a:rPr lang="ru-RU" sz="16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АО </a:t>
            </a:r>
            <a:r>
              <a:rPr lang="ru-RU" sz="16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«ПГФ» предоставляет поручительства на развитие бизнеса, в том числе на</a:t>
            </a:r>
            <a:r>
              <a:rPr lang="ru-RU" sz="16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indent="457200" algn="just"/>
            <a:endParaRPr lang="ru-RU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Clr>
                <a:srgbClr val="A1006B"/>
              </a:buClr>
              <a:buFont typeface="Wingdings" pitchFamily="2" charset="2"/>
              <a:buChar char="§"/>
            </a:pP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Приобретение, модернизация, изготовление (в том числе строительство) объектов основных средств;</a:t>
            </a:r>
          </a:p>
          <a:p>
            <a:pPr marL="285750" indent="-285750" algn="just">
              <a:buClr>
                <a:srgbClr val="A1006B"/>
              </a:buClr>
              <a:buFont typeface="Wingdings" pitchFamily="2" charset="2"/>
              <a:buChar char="§"/>
            </a:pP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Пополнение оборотных средств (закуп сырья, материалов, комплектующих для производства, частично финансирование затрат на арендную плату);</a:t>
            </a:r>
          </a:p>
          <a:p>
            <a:pPr marL="285750" indent="-285750" algn="just">
              <a:buClr>
                <a:srgbClr val="A1006B"/>
              </a:buClr>
              <a:buFont typeface="Wingdings" pitchFamily="2" charset="2"/>
              <a:buChar char="§"/>
            </a:pP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Приобретение, модернизация торгового оборудования, расширение и ремонт торговых площадей, внедрение инновационных технологий;</a:t>
            </a:r>
          </a:p>
          <a:p>
            <a:pPr marL="285750" indent="-285750" algn="just">
              <a:buClr>
                <a:srgbClr val="A1006B"/>
              </a:buClr>
              <a:buFont typeface="Wingdings" pitchFamily="2" charset="2"/>
              <a:buChar char="§"/>
            </a:pP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Пополнение оборотных средств, связанное с развитием существующих и открытием новых торговых точек (закуп товаров с целью их последующей перепродажи оптом или в розницу);</a:t>
            </a:r>
          </a:p>
          <a:p>
            <a:pPr marL="285750" indent="-285750" algn="just">
              <a:buClr>
                <a:srgbClr val="A1006B"/>
              </a:buClr>
              <a:buFont typeface="Wingdings" pitchFamily="2" charset="2"/>
              <a:buChar char="§"/>
            </a:pP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Участие в конкурсе на получение государственного (муниципального) контракта;</a:t>
            </a:r>
          </a:p>
          <a:p>
            <a:pPr marL="285750" indent="-285750" algn="just">
              <a:buClr>
                <a:srgbClr val="A1006B"/>
              </a:buClr>
              <a:buFont typeface="Wingdings" pitchFamily="2" charset="2"/>
              <a:buChar char="§"/>
            </a:pP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Пополнение оборотных средств, связанное с освоением Заемщиком нового вида деятельности и созданием новых рабочих 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мест.</a:t>
            </a:r>
            <a:endParaRPr lang="en-US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en-US" sz="1600" b="1" dirty="0">
              <a:solidFill>
                <a:srgbClr val="A1006B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ru-RU" sz="1600" b="1" dirty="0" smtClean="0">
                <a:solidFill>
                  <a:srgbClr val="A1006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Преимущества</a:t>
            </a:r>
            <a:r>
              <a:rPr lang="ru-RU" sz="1600" b="1" dirty="0" smtClean="0">
                <a:solidFill>
                  <a:srgbClr val="A1006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just"/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Возможность 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получения кредита при нехватке имущественного обеспечения в 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Б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анке.</a:t>
            </a:r>
            <a:endParaRPr lang="ru-RU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indent="457200" algn="just">
              <a:lnSpc>
                <a:spcPct val="150000"/>
              </a:lnSpc>
            </a:pPr>
            <a:endParaRPr lang="ru-RU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8464" y="52758"/>
            <a:ext cx="8640000" cy="36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Текущее сотрудничество с АО ПГФ</a:t>
            </a:r>
            <a:endParaRPr lang="ru-RU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033680" y="68166"/>
            <a:ext cx="1066800" cy="329184"/>
          </a:xfrm>
        </p:spPr>
        <p:txBody>
          <a:bodyPr/>
          <a:lstStyle/>
          <a:p>
            <a:pPr algn="r"/>
            <a:fld id="{AE8FB67C-BCD1-45BD-A81C-90E70C7E9227}" type="slidenum">
              <a:rPr lang="ru-RU" smtClean="0"/>
              <a:pPr algn="r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912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rgbClr val="0073AE"/>
          </a:solidFill>
          <a:ln>
            <a:solidFill>
              <a:srgbClr val="0073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Picture 15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365496"/>
            <a:ext cx="1882800" cy="390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88032" y="827305"/>
            <a:ext cx="8892480" cy="5410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b="1" dirty="0" smtClean="0">
                <a:solidFill>
                  <a:srgbClr val="A1006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Преимущества:</a:t>
            </a:r>
          </a:p>
          <a:p>
            <a:pPr marL="171450" indent="-171450">
              <a:lnSpc>
                <a:spcPct val="150000"/>
              </a:lnSpc>
              <a:buClr>
                <a:srgbClr val="A1006B"/>
              </a:buClr>
              <a:buFont typeface="Arial" pitchFamily="34" charset="0"/>
              <a:buChar char="•"/>
            </a:pPr>
            <a:r>
              <a:rPr lang="ru-RU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Невысокие процентные ставки 13,25-15,5%</a:t>
            </a:r>
          </a:p>
          <a:p>
            <a:pPr marL="171450" indent="-171450">
              <a:lnSpc>
                <a:spcPct val="150000"/>
              </a:lnSpc>
              <a:buClr>
                <a:srgbClr val="A1006B"/>
              </a:buClr>
              <a:buFont typeface="Arial" pitchFamily="34" charset="0"/>
              <a:buChar char="•"/>
            </a:pPr>
            <a:r>
              <a:rPr lang="ru-RU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Длительные сроки кредитования: от 1 до 7 лет</a:t>
            </a:r>
          </a:p>
          <a:p>
            <a:pPr marL="171450" indent="-171450">
              <a:lnSpc>
                <a:spcPct val="150000"/>
              </a:lnSpc>
              <a:buClr>
                <a:srgbClr val="A1006B"/>
              </a:buClr>
              <a:buFont typeface="Arial" pitchFamily="34" charset="0"/>
              <a:buChar char="•"/>
            </a:pPr>
            <a:r>
              <a:rPr lang="ru-RU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Пакет документов собирается 1 раз и предоставляется в ПАО АКБ Урал </a:t>
            </a:r>
            <a:r>
              <a:rPr lang="ru-RU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ФД</a:t>
            </a:r>
          </a:p>
          <a:p>
            <a:endParaRPr lang="ru-RU" sz="1200" b="1" dirty="0" smtClean="0">
              <a:solidFill>
                <a:srgbClr val="A1006B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200" b="1" dirty="0" smtClean="0">
                <a:solidFill>
                  <a:srgbClr val="A1006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Информация </a:t>
            </a:r>
            <a:r>
              <a:rPr lang="ru-RU" sz="1200" b="1" dirty="0">
                <a:solidFill>
                  <a:srgbClr val="A1006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 выданным кредитам (только общие суммы) через МСП банк:</a:t>
            </a:r>
          </a:p>
          <a:p>
            <a:endParaRPr lang="ru-RU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2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ФИМ-целевой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– лимит 100 млн. руб.,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 ставка – 13,25%, </a:t>
            </a:r>
            <a:r>
              <a:rPr lang="ru-RU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выдано </a:t>
            </a:r>
            <a:r>
              <a:rPr lang="ru-RU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28 млн. руб., остаток – 72 млн. руб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., срок окончания действия лимита –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5.10.2015. </a:t>
            </a:r>
          </a:p>
          <a:p>
            <a:endParaRPr lang="ru-RU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2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МСП </a:t>
            </a:r>
            <a:r>
              <a:rPr lang="ru-RU" sz="12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Неторговый сектор 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-  </a:t>
            </a:r>
            <a:r>
              <a:rPr lang="ru-RU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выдано 296, 4 млн. руб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., программа закрыта</a:t>
            </a:r>
            <a:endParaRPr lang="ru-RU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2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МСП </a:t>
            </a:r>
            <a:r>
              <a:rPr lang="ru-RU" sz="12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Дуэт 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– лимит 100 млн. руб.,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 ставка – 14,4% без доп. комиссий, </a:t>
            </a:r>
            <a:r>
              <a:rPr lang="ru-RU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выдано </a:t>
            </a:r>
            <a:r>
              <a:rPr lang="ru-RU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– 92 млн. руб., остаток – 8 млн. руб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., срок окончания действия лимита – 23.09.2015г. </a:t>
            </a:r>
            <a:endParaRPr lang="ru-RU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1200" dirty="0">
              <a:solidFill>
                <a:srgbClr val="A1006B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200" b="1" dirty="0" smtClean="0">
                <a:solidFill>
                  <a:srgbClr val="A1006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Также Банк имеет открытый лимит в сумме 500 млн. руб</a:t>
            </a:r>
            <a:r>
              <a:rPr lang="ru-RU" sz="1200" b="1" dirty="0">
                <a:solidFill>
                  <a:srgbClr val="A1006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ru-RU" sz="1200" b="1" dirty="0" smtClean="0">
                <a:solidFill>
                  <a:srgbClr val="A1006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 продукту   Гарантия </a:t>
            </a:r>
            <a:r>
              <a:rPr lang="ru-RU" sz="1200" b="1" dirty="0">
                <a:solidFill>
                  <a:srgbClr val="A1006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среднему </a:t>
            </a:r>
            <a:r>
              <a:rPr lang="ru-RU" sz="1200" b="1" dirty="0" smtClean="0">
                <a:solidFill>
                  <a:srgbClr val="A1006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бизнесу</a:t>
            </a:r>
            <a:r>
              <a:rPr lang="ru-RU" sz="1200" b="1" dirty="0" smtClean="0">
                <a:solidFill>
                  <a:srgbClr val="A1006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endParaRPr lang="ru-RU" sz="1200" b="1" dirty="0" smtClean="0">
              <a:solidFill>
                <a:srgbClr val="A1006B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200" b="1" dirty="0" smtClean="0">
                <a:solidFill>
                  <a:srgbClr val="0073A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Гарантия </a:t>
            </a:r>
            <a:r>
              <a:rPr lang="ru-RU" sz="1200" dirty="0" smtClean="0">
                <a:solidFill>
                  <a:srgbClr val="0073AE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предоставляется 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МСП Банком в пользу российских банков в целях обеспечения исполнения обязательств </a:t>
            </a:r>
            <a:r>
              <a:rPr lang="ru-RU" sz="1200" u="sng" dirty="0">
                <a:latin typeface="Tahoma" pitchFamily="34" charset="0"/>
                <a:ea typeface="Tahoma" pitchFamily="34" charset="0"/>
                <a:cs typeface="Tahoma" pitchFamily="34" charset="0"/>
              </a:rPr>
              <a:t>субъектов среднего бизнеса 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перед банками по возврату кредитов (основного долга), предоставленным банками субъектам среднего бизнеса для реализации инвестиционных проектов в суммах от 30 млн. руб. до 2 млрд. руб.  с долей капитальных вложений не менее 70% от полной стоимости проекта и сроком от 2-х до 10-ти лет. </a:t>
            </a:r>
            <a:endParaRPr lang="ru-RU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Размер  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гарантии – не более 50% от суммы кредита.  Комиссия за предоставление гарантии 1,8% годовых, уплачивается субъектом среднего бизнеса ежеквартально.  Гарантия МСП Банка классифицируется как обеспечение 1-й категории качества в целях минимизации резервов. </a:t>
            </a: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indent="457200">
              <a:lnSpc>
                <a:spcPct val="150000"/>
              </a:lnSpc>
            </a:pPr>
            <a:endParaRPr lang="ru-RU" sz="1200" b="1" dirty="0">
              <a:solidFill>
                <a:srgbClr val="A1006B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indent="457200">
              <a:lnSpc>
                <a:spcPct val="150000"/>
              </a:lnSpc>
            </a:pPr>
            <a:endParaRPr lang="ru-RU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0" y="52758"/>
            <a:ext cx="8640000" cy="36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Текущее сотрудничество с АО МСП Банк</a:t>
            </a:r>
            <a:endParaRPr lang="ru-RU" sz="2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033680" y="68166"/>
            <a:ext cx="1066800" cy="329184"/>
          </a:xfrm>
        </p:spPr>
        <p:txBody>
          <a:bodyPr/>
          <a:lstStyle/>
          <a:p>
            <a:pPr algn="r"/>
            <a:fld id="{AE8FB67C-BCD1-45BD-A81C-90E70C7E9227}" type="slidenum">
              <a:rPr lang="ru-RU" smtClean="0"/>
              <a:pPr algn="r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179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rgbClr val="0073AE"/>
          </a:solidFill>
          <a:ln>
            <a:solidFill>
              <a:srgbClr val="0073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Picture 15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365496"/>
            <a:ext cx="1882800" cy="390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79512" y="0"/>
            <a:ext cx="8172456" cy="3472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Перспективы развития сотрудничества</a:t>
            </a:r>
            <a:r>
              <a:rPr lang="ru-RU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2200" b="1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891491"/>
              </p:ext>
            </p:extLst>
          </p:nvPr>
        </p:nvGraphicFramePr>
        <p:xfrm>
          <a:off x="269522" y="1124744"/>
          <a:ext cx="8604956" cy="4097651"/>
        </p:xfrm>
        <a:graphic>
          <a:graphicData uri="http://schemas.openxmlformats.org/drawingml/2006/table">
            <a:tbl>
              <a:tblPr firstRow="1" firstCol="1" bandRow="1"/>
              <a:tblGrid>
                <a:gridCol w="2350094"/>
                <a:gridCol w="2964732"/>
                <a:gridCol w="3290130"/>
              </a:tblGrid>
              <a:tr h="1732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Условия для </a:t>
                      </a:r>
                      <a:r>
                        <a:rPr lang="ru-RU" sz="1100" b="1" kern="1200" baseline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субъекта МСП</a:t>
                      </a:r>
                      <a:endParaRPr lang="ru-RU" sz="1100" b="1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МСП -Инвестиции</a:t>
                      </a:r>
                      <a:endParaRPr lang="ru-RU" sz="1100" b="1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МСП-Приоритет</a:t>
                      </a:r>
                      <a:endParaRPr lang="ru-RU" sz="1100" b="1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</a:tr>
              <a:tr h="3112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Форма выдачи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Кредит</a:t>
                      </a:r>
                      <a:r>
                        <a:rPr lang="en-US" sz="110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/</a:t>
                      </a:r>
                      <a:r>
                        <a:rPr lang="ru-RU" sz="110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кредитная</a:t>
                      </a:r>
                      <a:r>
                        <a:rPr lang="ru-RU" sz="1100" baseline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10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линия с лимитом выдачи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Кредит/кредитная линия с лимитом 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выдачи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9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Срок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От 3-х до 7-ми лет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До</a:t>
                      </a:r>
                      <a:r>
                        <a:rPr lang="ru-RU" sz="1100" baseline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 1-го до 5-ти лет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9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% ставка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Не более 15,25% годовых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Не более 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1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5,5% 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годовых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9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Валюта кредита 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Рубли РФ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Рубли РФ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0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Сумма кредита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До 150 млн. руб. (по совокупности всех кредитов  по продуктам МСП-Банка одному Заемщику)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4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Обеспечение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Ликвидное движимое и недвижимое имущество,  поручительство третьих лиц, АО ПГФ, АО АКГ. Кредит должен быть обеспечен не менее 75% от суммы кредита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6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Целевое назначение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Инвестиционные цели: </a:t>
                      </a:r>
                      <a:r>
                        <a:rPr lang="ru-RU" sz="1100" baseline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приобретение и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/</a:t>
                      </a:r>
                      <a:r>
                        <a:rPr lang="ru-RU" sz="1100" baseline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или ремонт основных средств, зданий, земельных участков реконструкция, новое строительство для расширения действующего производства или создания нового бизнеса.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До 30% кредита может быть направлено на пополнение оборотных средств </a:t>
                      </a:r>
                      <a:r>
                        <a:rPr lang="ru-RU" sz="1100" baseline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, связанных с реализацией финансируемого  проекта.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b="1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Осуществление кредитной поддержки субъектов МСП: исполнители заказов для крупных предприятий и экспортеры: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b="1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-</a:t>
                      </a:r>
                      <a:r>
                        <a:rPr lang="ru-RU" sz="1100" b="1" baseline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100" b="0" baseline="0" dirty="0" err="1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Инвестционные</a:t>
                      </a:r>
                      <a:r>
                        <a:rPr lang="ru-RU" sz="1100" b="0" baseline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цели -приобретение и/или ремонт основных средств, зданий, земельных участков реконструкция;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b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- Финансирование текущей деятельности</a:t>
                      </a:r>
                      <a:r>
                        <a:rPr lang="ru-RU" sz="1100" b="0" baseline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(пополнение оборотных средств) в рамках работ по контрактам с крупными предприятиями или экспортным контрактам</a:t>
                      </a:r>
                      <a:endParaRPr lang="ru-RU" sz="1100" b="0" dirty="0" smtClean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79512" y="469981"/>
            <a:ext cx="89644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7F7F7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Отправлены заявки на  новые продукты ОАО «МСП Банк»: МСП-Инвестиции, МСП-Приоритет</a:t>
            </a:r>
            <a:endParaRPr lang="ru-RU" sz="1400" b="1" dirty="0">
              <a:solidFill>
                <a:srgbClr val="7F7F7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033680" y="68166"/>
            <a:ext cx="1066800" cy="329184"/>
          </a:xfrm>
        </p:spPr>
        <p:txBody>
          <a:bodyPr/>
          <a:lstStyle/>
          <a:p>
            <a:pPr algn="r"/>
            <a:fld id="{AE8FB67C-BCD1-45BD-A81C-90E70C7E9227}" type="slidenum">
              <a:rPr lang="ru-RU" smtClean="0"/>
              <a:pPr algn="r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13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rgbClr val="0073AE"/>
          </a:solidFill>
          <a:ln>
            <a:solidFill>
              <a:srgbClr val="0073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Picture 15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365496"/>
            <a:ext cx="1882800" cy="390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79512" y="52758"/>
            <a:ext cx="8640000" cy="36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Параметры продукта ФИМ </a:t>
            </a:r>
            <a:r>
              <a:rPr lang="ru-RU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Целевой</a:t>
            </a:r>
            <a:endParaRPr lang="ru-RU" sz="2200" dirty="0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486186"/>
              </p:ext>
            </p:extLst>
          </p:nvPr>
        </p:nvGraphicFramePr>
        <p:xfrm>
          <a:off x="179512" y="914735"/>
          <a:ext cx="8568953" cy="4324369"/>
        </p:xfrm>
        <a:graphic>
          <a:graphicData uri="http://schemas.openxmlformats.org/drawingml/2006/table">
            <a:tbl>
              <a:tblPr firstRow="1" firstCol="1" bandRow="1"/>
              <a:tblGrid>
                <a:gridCol w="2875523"/>
                <a:gridCol w="2846715"/>
                <a:gridCol w="2846715"/>
              </a:tblGrid>
              <a:tr h="2046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Параметр</a:t>
                      </a:r>
                      <a:endParaRPr lang="ru-RU" sz="1100" b="1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Для ОАО АКБ «Урал ФД»</a:t>
                      </a: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Для субъекта МСП</a:t>
                      </a: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</a:tr>
              <a:tr h="2046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Форма выдачи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Кредит линия с лимитом выдачи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Кредит/кредитная линия с лимитом выдачи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6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Срок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До 5-ти лет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От 1 года до 5-ти лет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6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% ставка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9,25% годовых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Не более 13,25% годовых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6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Валюта кредита 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Рубли РФ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Рубли РФ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9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Сумма кредита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Определяется кредитным комитетом МСП Банка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До 60 млн. руб.  с учетом совокупности всех выданных субъекту МСП кредитов 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по продукту «ФИМ-целевой»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9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Обеспечение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Залог прав(требований) к субъектам МСП, которым будут предоставлены кредиты за счет средств МСП Банка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Ликвидное движимое и недвижимое имущество,  поручительство третьих лиц. Кредит должен быть обеспечен не менее 75% от суммы кредита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72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Целевое назначение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На выдачу кредитов субъектам МСП, целью которых является  финансирование Инновационных, </a:t>
                      </a:r>
                      <a:r>
                        <a:rPr lang="ru-RU" sz="1100" dirty="0" err="1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Модернизационных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и </a:t>
                      </a:r>
                      <a:r>
                        <a:rPr lang="ru-RU" sz="1100" dirty="0" err="1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Энергоэффективных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сделок субъектов МСП любых отраслей экономики, кроме лизинговых компаний, </a:t>
                      </a:r>
                      <a:r>
                        <a:rPr lang="ru-RU" sz="1100" dirty="0" err="1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микрофинансовых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организаций, кредитных кооперативов, </a:t>
                      </a:r>
                      <a:r>
                        <a:rPr lang="ru-RU" sz="1100" dirty="0" err="1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факторинговых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компаний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Финансирование Инновационных, </a:t>
                      </a:r>
                      <a:r>
                        <a:rPr lang="ru-RU" sz="1100" dirty="0" err="1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Модернизационных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и </a:t>
                      </a:r>
                      <a:r>
                        <a:rPr lang="ru-RU" sz="1100" dirty="0" err="1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Энергоэффективных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сделок в любых отраслях экономики, кроме лизинговых компаний, </a:t>
                      </a:r>
                      <a:r>
                        <a:rPr lang="ru-RU" sz="1100" dirty="0" err="1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микрофинансовых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организаций, кредитных кооперативов, </a:t>
                      </a:r>
                      <a:r>
                        <a:rPr lang="ru-RU" sz="1100" dirty="0" err="1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факторинговых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компаний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033680" y="68166"/>
            <a:ext cx="1066800" cy="329184"/>
          </a:xfrm>
        </p:spPr>
        <p:txBody>
          <a:bodyPr/>
          <a:lstStyle/>
          <a:p>
            <a:pPr algn="r"/>
            <a:fld id="{AE8FB67C-BCD1-45BD-A81C-90E70C7E9227}" type="slidenum">
              <a:rPr lang="ru-RU" smtClean="0"/>
              <a:pPr algn="r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15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rgbClr val="0073AE"/>
          </a:solidFill>
          <a:ln>
            <a:solidFill>
              <a:srgbClr val="0073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Picture 15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365496"/>
            <a:ext cx="1882800" cy="390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79512" y="52758"/>
            <a:ext cx="8640000" cy="36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Параметры продукта </a:t>
            </a:r>
            <a:r>
              <a:rPr lang="ru-RU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МСП Дуэт</a:t>
            </a:r>
            <a:endParaRPr lang="ru-RU" sz="2200" dirty="0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559508"/>
              </p:ext>
            </p:extLst>
          </p:nvPr>
        </p:nvGraphicFramePr>
        <p:xfrm>
          <a:off x="179512" y="908722"/>
          <a:ext cx="8568953" cy="4905452"/>
        </p:xfrm>
        <a:graphic>
          <a:graphicData uri="http://schemas.openxmlformats.org/drawingml/2006/table">
            <a:tbl>
              <a:tblPr firstRow="1" firstCol="1" bandRow="1"/>
              <a:tblGrid>
                <a:gridCol w="2875523"/>
                <a:gridCol w="2846715"/>
                <a:gridCol w="2846715"/>
              </a:tblGrid>
              <a:tr h="2049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Параметр</a:t>
                      </a:r>
                      <a:endParaRPr lang="ru-RU" sz="1100" b="1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Для ОАО АКБ «Урал ФД»</a:t>
                      </a: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Для субъекта МСП</a:t>
                      </a: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</a:tr>
              <a:tr h="5594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Форма выдачи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Кредит линия с лимитом выдачи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Кредит/кредитная линия с лимитом 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выдачи на рефинансирование действующих кредитов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9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Срок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До 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7-ти 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лет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До</a:t>
                      </a:r>
                      <a:r>
                        <a:rPr lang="ru-RU" sz="1100" baseline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7-ми лет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9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% ставка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9,5% 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годовых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Не более 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14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,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4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% 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годовых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9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Валюта кредита 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Рубли РФ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Рубли РФ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Сумма кредита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Определяется кредитным комитетом МСП Банка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До 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150 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млн. руб.  с учетом совокупности всех выданных субъекту МСП кредитов по 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продуктам МСП Банка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0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Обеспечение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Залог прав(требований) к субъектам МСП, которым будут предоставлены кредиты за счет средств МСП Банка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Ликвидное движимое и недвижимое имущество,  поручительство третьих лиц. Кредит должен быть обеспечен не менее 75% от суммы кредита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Целевое назначение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Осуществления поддержки субъектов МСП (действующих корпоративных заемщиков Банка и корпоративных заемщиков сторонних банков) в период неблагоприятной внешнеэкономической и внешнеполитической конъюнктуры: снижение кредитной нагрузки и предоставление дополнительного финансирования на завершение начатых проектов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Выдача кредита на погашение уже существующего обязательства заемщика  по целевому инвестиционному кредиту в портфеле Банке либо в стороннем банке  с возможностью: 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снижения процентной ставки  до размера 14,4% годовых,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увеличения срока кредита до 7-ми лет включительно,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увеличения суммы кредита  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559508"/>
              </p:ext>
            </p:extLst>
          </p:nvPr>
        </p:nvGraphicFramePr>
        <p:xfrm>
          <a:off x="179512" y="908720"/>
          <a:ext cx="8568953" cy="4905452"/>
        </p:xfrm>
        <a:graphic>
          <a:graphicData uri="http://schemas.openxmlformats.org/drawingml/2006/table">
            <a:tbl>
              <a:tblPr firstRow="1" firstCol="1" bandRow="1"/>
              <a:tblGrid>
                <a:gridCol w="2875523"/>
                <a:gridCol w="2846715"/>
                <a:gridCol w="2846715"/>
              </a:tblGrid>
              <a:tr h="2049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Параметр</a:t>
                      </a:r>
                      <a:endParaRPr lang="ru-RU" sz="1100" b="1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Для ОАО АКБ «Урал ФД»</a:t>
                      </a: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Для субъекта МСП</a:t>
                      </a:r>
                    </a:p>
                  </a:txBody>
                  <a:tcPr marL="61611" marR="616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</a:tr>
              <a:tr h="5594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Форма выдачи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Кредит линия с лимитом выдачи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Кредит/кредитная линия с лимитом 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выдачи на рефинансирование действующих кредитов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9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Срок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До 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7-ти 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лет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До</a:t>
                      </a:r>
                      <a:r>
                        <a:rPr lang="ru-RU" sz="1100" baseline="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7-ми лет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9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% ставка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9,5% 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годовых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Не более 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14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,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4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% 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годовых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9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Валюта кредита 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Рубли РФ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Рубли РФ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Сумма кредита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Определяется кредитным комитетом МСП Банка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До 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150 </a:t>
                      </a: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млн. руб.  с учетом совокупности всех выданных субъекту МСП кредитов по </a:t>
                      </a: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продуктам МСП Банка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0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Обеспечение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Залог прав(требований) к субъектам МСП, которым будут предоставлены кредиты за счет средств МСП Банка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Ликвидное движимое и недвижимое имущество,  поручительство третьих лиц. Кредит должен быть обеспечен не менее 75% от суммы кредита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3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Целевое назначение</a:t>
                      </a: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3A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 Осуществления поддержки субъектов МСП (действующих корпоративных заемщиков Банка и корпоративных заемщиков сторонних банков) в период неблагоприятной внешнеэкономической и внешнеполитической конъюнктуры: снижение кредитной нагрузки и предоставление дополнительного финансирования на завершение начатых проектов</a:t>
                      </a: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Выдача кредита на погашение уже существующего обязательства заемщика  по целевому инвестиционному кредиту в портфеле Банке либо в стороннем банке  с возможностью: 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снижения процентной ставки  до размера 14,4% годовых,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увеличения срока кредита до 7-ми лет включительно,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effectLst/>
                          <a:latin typeface="Tahoma" panose="020B0604030504040204" pitchFamily="34" charset="0"/>
                          <a:ea typeface="Calibri"/>
                          <a:cs typeface="Tahoma" panose="020B0604030504040204" pitchFamily="34" charset="0"/>
                        </a:rPr>
                        <a:t>увеличения суммы кредита  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1100" dirty="0">
                        <a:effectLst/>
                        <a:latin typeface="Tahoma" panose="020B0604030504040204" pitchFamily="34" charset="0"/>
                        <a:ea typeface="Calibri"/>
                        <a:cs typeface="Tahoma" panose="020B0604030504040204" pitchFamily="34" charset="0"/>
                      </a:endParaRPr>
                    </a:p>
                  </a:txBody>
                  <a:tcPr marL="61611" marR="6161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033680" y="68166"/>
            <a:ext cx="1066800" cy="329184"/>
          </a:xfrm>
        </p:spPr>
        <p:txBody>
          <a:bodyPr/>
          <a:lstStyle/>
          <a:p>
            <a:pPr algn="r"/>
            <a:fld id="{AE8FB67C-BCD1-45BD-A81C-90E70C7E9227}" type="slidenum">
              <a:rPr lang="ru-RU" smtClean="0"/>
              <a:pPr algn="r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29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rgbClr val="0073AE"/>
          </a:solidFill>
          <a:ln>
            <a:solidFill>
              <a:srgbClr val="0073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7" name="Picture 15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365496"/>
            <a:ext cx="1882800" cy="390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000" y="52758"/>
            <a:ext cx="8640000" cy="360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Агентство </a:t>
            </a:r>
            <a:r>
              <a:rPr lang="ru-RU" sz="2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кредитных </a:t>
            </a:r>
            <a:r>
              <a:rPr lang="ru-RU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гарантий</a:t>
            </a:r>
            <a:endParaRPr lang="ru-RU" sz="2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29072"/>
            <a:ext cx="8229600" cy="5064224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Агентство кредитных гарантий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(учреждено 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решением Правительства РФ № 740-р от 5 мая 2014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года) предоставляет  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в рамках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соглашений с банками России государственные гарантии в обеспечение обязательств 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субъектов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МСП, вытекающих 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из кредитных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договоров.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2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Основные виды гарантий Агентства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- прямая гарантия для инвестиций в основные средства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- прямая гарантия для застройщиков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- прямая гарантия для обеспечения исполнения контракта по 44-ФЗ и 223-Ф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- прямая гарантия для обеспечения кредитов на исполнение контрактов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- прямая гарантия для обеспечения кредитов для неторгового сектора.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200" b="1" u="sng" dirty="0" smtClean="0">
                <a:solidFill>
                  <a:srgbClr val="A1006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Преимущества сотрудничества с Агентством  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- Повышение 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уровня доступности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кредитов 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для субъектов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МСП, имеющих недостаток имущественного обеспечения.</a:t>
            </a:r>
            <a:endParaRPr lang="ru-RU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- Гарантии Агентства </a:t>
            </a: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классифицируется как обеспечение 1-й категории качества в целях минимизации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резервов, снижение процентной ставки по кредиту на 0,5-0,6%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- невысокая стоимость гарантии: 1,25% от суммы гарантии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200" b="1" u="sng" dirty="0" smtClean="0">
              <a:solidFill>
                <a:srgbClr val="E83A07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033680" y="68166"/>
            <a:ext cx="1066800" cy="329184"/>
          </a:xfrm>
        </p:spPr>
        <p:txBody>
          <a:bodyPr/>
          <a:lstStyle/>
          <a:p>
            <a:pPr algn="r"/>
            <a:fld id="{AE8FB67C-BCD1-45BD-A81C-90E70C7E9227}" type="slidenum">
              <a:rPr lang="ru-RU" smtClean="0"/>
              <a:pPr algn="r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66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Другая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E83A07"/>
      </a:accent1>
      <a:accent2>
        <a:srgbClr val="23BFAC"/>
      </a:accent2>
      <a:accent3>
        <a:srgbClr val="7F7F7F"/>
      </a:accent3>
      <a:accent4>
        <a:srgbClr val="F5CD2D"/>
      </a:accent4>
      <a:accent5>
        <a:srgbClr val="AEBAD5"/>
      </a:accent5>
      <a:accent6>
        <a:srgbClr val="777C84"/>
      </a:accent6>
      <a:hlink>
        <a:srgbClr val="23BFAC"/>
      </a:hlink>
      <a:folHlink>
        <a:srgbClr val="3B435B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6821</TotalTime>
  <Words>1212</Words>
  <Application>Microsoft Office PowerPoint</Application>
  <PresentationFormat>Экран (4:3)</PresentationFormat>
  <Paragraphs>168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Ясность</vt:lpstr>
      <vt:lpstr>Участие банка в программах господдержки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Агентство кредитных гарантий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denisvg</dc:creator>
  <cp:lastModifiedBy>Копылова Кристина Игоревна</cp:lastModifiedBy>
  <cp:revision>669</cp:revision>
  <cp:lastPrinted>2015-02-17T12:50:41Z</cp:lastPrinted>
  <dcterms:created xsi:type="dcterms:W3CDTF">2012-07-06T12:12:03Z</dcterms:created>
  <dcterms:modified xsi:type="dcterms:W3CDTF">2015-09-02T10:26:14Z</dcterms:modified>
</cp:coreProperties>
</file>