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7" r:id="rId3"/>
    <p:sldId id="301" r:id="rId4"/>
    <p:sldId id="304" r:id="rId5"/>
    <p:sldId id="291" r:id="rId6"/>
    <p:sldId id="307" r:id="rId7"/>
    <p:sldId id="305" r:id="rId8"/>
    <p:sldId id="302" r:id="rId9"/>
    <p:sldId id="309" r:id="rId10"/>
    <p:sldId id="299" r:id="rId11"/>
    <p:sldId id="264" r:id="rId12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4FC"/>
    <a:srgbClr val="E8F1F6"/>
    <a:srgbClr val="E9F1F5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6325" autoAdjust="0"/>
  </p:normalViewPr>
  <p:slideViewPr>
    <p:cSldViewPr>
      <p:cViewPr>
        <p:scale>
          <a:sx n="100" d="100"/>
          <a:sy n="100" d="100"/>
        </p:scale>
        <p:origin x="-7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046" y="-96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.yakushkina\Desktop\&#1056;&#1072;&#1073;&#1086;&#1090;&#1072;%20&#1079;&#1072;%20&#1075;&#1088;&#1072;&#1085;&#1080;&#1094;&#1077;&#1081;_&#1088;&#1077;&#1079;&#1091;&#1083;&#1100;&#1090;&#1072;&#1090;&#1099;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ru-RU" sz="1400">
                <a:latin typeface="Arial" pitchFamily="34" charset="0"/>
                <a:cs typeface="Arial" pitchFamily="34" charset="0"/>
              </a:rPr>
              <a:t>Какие иностранные работодатели для  вас наиболее интересны?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8190778936855633"/>
          <c:y val="0.21481481481481482"/>
          <c:w val="0.50571788735224799"/>
          <c:h val="0.7399176954732510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100"/>
                      <a:t>0</a:t>
                    </a:r>
                    <a:r>
                      <a:rPr lang="ru-RU" sz="1100"/>
                      <a:t>,5</a:t>
                    </a:r>
                    <a:r>
                      <a:rPr lang="en-US" sz="1100"/>
                      <a:t>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обработка!$A$45:$A$49</c:f>
              <c:strCache>
                <c:ptCount val="5"/>
                <c:pt idx="0">
                  <c:v>Европейские компании </c:v>
                </c:pt>
                <c:pt idx="1">
                  <c:v>Американские компании </c:v>
                </c:pt>
                <c:pt idx="2">
                  <c:v>Восточные компании </c:v>
                </c:pt>
                <c:pt idx="3">
                  <c:v>Другое </c:v>
                </c:pt>
                <c:pt idx="4">
                  <c:v>Неважно/ любой иностранный работодатель </c:v>
                </c:pt>
              </c:strCache>
            </c:strRef>
          </c:cat>
          <c:val>
            <c:numRef>
              <c:f>обработка!$B$45:$B$49</c:f>
              <c:numCache>
                <c:formatCode>0%</c:formatCode>
                <c:ptCount val="5"/>
                <c:pt idx="0">
                  <c:v>0.64179104477611937</c:v>
                </c:pt>
                <c:pt idx="1">
                  <c:v>0.4925373134328358</c:v>
                </c:pt>
                <c:pt idx="2">
                  <c:v>5.4726368159203981E-2</c:v>
                </c:pt>
                <c:pt idx="3" formatCode="0.0%">
                  <c:v>4.9751243781094526E-3</c:v>
                </c:pt>
                <c:pt idx="4">
                  <c:v>0.20895522388059701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407616"/>
        <c:axId val="70476160"/>
      </c:barChart>
      <c:catAx>
        <c:axId val="234076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70476160"/>
        <c:crosses val="autoZero"/>
        <c:auto val="1"/>
        <c:lblAlgn val="ctr"/>
        <c:lblOffset val="100"/>
        <c:noMultiLvlLbl val="0"/>
      </c:catAx>
      <c:valAx>
        <c:axId val="7047616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34076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5078302712160983"/>
          <c:y val="0.13560734055389631"/>
          <c:w val="0.51787860892388449"/>
          <c:h val="0.75721600574114389"/>
        </c:manualLayout>
      </c:layout>
      <c:doughnut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4.4444444444444446E-2"/>
                  <c:y val="-3.7037037037037035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accent1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11111111111111"/>
                  <c:y val="-4.1666666666666664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222222222222272E-2"/>
                  <c:y val="-5.5555555555555552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accent3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обработка!$A$96:$A$98</c:f>
              <c:strCache>
                <c:ptCount val="3"/>
                <c:pt idx="0">
                  <c:v>Да, уже планирую</c:v>
                </c:pt>
                <c:pt idx="1">
                  <c:v>Хочу, но пока не планирую</c:v>
                </c:pt>
                <c:pt idx="2">
                  <c:v>Нет</c:v>
                </c:pt>
              </c:strCache>
            </c:strRef>
          </c:cat>
          <c:val>
            <c:numRef>
              <c:f>обработка!$B$96:$B$98</c:f>
              <c:numCache>
                <c:formatCode>0%</c:formatCode>
                <c:ptCount val="3"/>
                <c:pt idx="0">
                  <c:v>0.23593073593073594</c:v>
                </c:pt>
                <c:pt idx="1">
                  <c:v>0.64935064935064934</c:v>
                </c:pt>
                <c:pt idx="2">
                  <c:v>0.11471861471861472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90"/>
      </c:doughnut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Почему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Вы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поехали работать за границу?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599708735998949"/>
          <c:y val="0.150349534920033"/>
          <c:w val="0.47166853490087557"/>
          <c:h val="0.8081018342962087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обработка!$A$61:$A$67</c:f>
              <c:strCache>
                <c:ptCount val="7"/>
                <c:pt idx="0">
                  <c:v>Получение уникального опыта, знаний </c:v>
                </c:pt>
                <c:pt idx="1">
                  <c:v>Более высокий уровень зарплат за границей </c:v>
                </c:pt>
                <c:pt idx="2">
                  <c:v>Более высокие возможности карьерного роста за границей </c:v>
                </c:pt>
                <c:pt idx="3">
                  <c:v>Неудовлетворенность уровнем жизни в России </c:v>
                </c:pt>
                <c:pt idx="4">
                  <c:v>Неудовлетворенность социальной средой </c:v>
                </c:pt>
                <c:pt idx="5">
                  <c:v>Другое </c:v>
                </c:pt>
                <c:pt idx="6">
                  <c:v>Семейные обстоятельства </c:v>
                </c:pt>
              </c:strCache>
            </c:strRef>
          </c:cat>
          <c:val>
            <c:numRef>
              <c:f>обработка!$B$61:$B$67</c:f>
              <c:numCache>
                <c:formatCode>0%</c:formatCode>
                <c:ptCount val="7"/>
                <c:pt idx="0">
                  <c:v>0.625</c:v>
                </c:pt>
                <c:pt idx="1">
                  <c:v>0.52083333333333337</c:v>
                </c:pt>
                <c:pt idx="2">
                  <c:v>0.35416666666666669</c:v>
                </c:pt>
                <c:pt idx="3">
                  <c:v>0.3125</c:v>
                </c:pt>
                <c:pt idx="4">
                  <c:v>0.3125</c:v>
                </c:pt>
                <c:pt idx="5">
                  <c:v>0.10416666666666667</c:v>
                </c:pt>
                <c:pt idx="6">
                  <c:v>4.1666666666666664E-2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253248"/>
        <c:axId val="31254784"/>
      </c:barChart>
      <c:catAx>
        <c:axId val="312532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1254784"/>
        <c:crosses val="autoZero"/>
        <c:auto val="1"/>
        <c:lblAlgn val="ctr"/>
        <c:lblOffset val="100"/>
        <c:noMultiLvlLbl val="0"/>
      </c:catAx>
      <c:valAx>
        <c:axId val="3125478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312532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Почему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Вы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бы переехали работать за границу?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3975649236399467"/>
          <c:y val="0.1659247114658613"/>
          <c:w val="0.49148968421964412"/>
          <c:h val="0.80573372164095924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обработка!$A$132:$A$137</c:f>
              <c:strCache>
                <c:ptCount val="6"/>
                <c:pt idx="0">
                  <c:v>Желание получить уникальный опыт, знания </c:v>
                </c:pt>
                <c:pt idx="1">
                  <c:v>Выше уровень жизни </c:v>
                </c:pt>
                <c:pt idx="2">
                  <c:v>Лучше социальные условия, гарантии </c:v>
                </c:pt>
                <c:pt idx="3">
                  <c:v>Выше зарплаты </c:v>
                </c:pt>
                <c:pt idx="4">
                  <c:v>Больше возможностей для карьерного роста </c:v>
                </c:pt>
                <c:pt idx="5">
                  <c:v>Другое </c:v>
                </c:pt>
              </c:strCache>
            </c:strRef>
          </c:cat>
          <c:val>
            <c:numRef>
              <c:f>обработка!$B$132:$B$137</c:f>
              <c:numCache>
                <c:formatCode>0%</c:formatCode>
                <c:ptCount val="6"/>
                <c:pt idx="0">
                  <c:v>0.71638141809290956</c:v>
                </c:pt>
                <c:pt idx="1">
                  <c:v>0.69682151589242058</c:v>
                </c:pt>
                <c:pt idx="2">
                  <c:v>0.67481662591687042</c:v>
                </c:pt>
                <c:pt idx="3">
                  <c:v>0.42542787286063571</c:v>
                </c:pt>
                <c:pt idx="4">
                  <c:v>0.31295843520782396</c:v>
                </c:pt>
                <c:pt idx="5">
                  <c:v>3.4229828850855744E-2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155584"/>
        <c:axId val="70853760"/>
      </c:barChart>
      <c:catAx>
        <c:axId val="631555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70853760"/>
        <c:crosses val="autoZero"/>
        <c:auto val="1"/>
        <c:lblAlgn val="ctr"/>
        <c:lblOffset val="100"/>
        <c:noMultiLvlLbl val="0"/>
      </c:catAx>
      <c:valAx>
        <c:axId val="7085376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31555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Планируете ли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Вы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получать дополнительное образование за границей?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6748807526070495"/>
          <c:y val="0.23626903773976804"/>
          <c:w val="0.48741049835362799"/>
          <c:h val="0.6678288765016448"/>
        </c:manualLayout>
      </c:layout>
      <c:doughnut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7.2427587835884558E-2"/>
                  <c:y val="-3.7036947585533907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accent1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5143705006804035E-2"/>
                  <c:y val="-8.3333433966274281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222222222222272E-2"/>
                  <c:y val="-5.5555555555555552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accent3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777777777778286E-3"/>
                  <c:y val="-5.5555555555555552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accent5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обработка!$A$154:$A$158</c:f>
              <c:strCache>
                <c:ptCount val="5"/>
                <c:pt idx="0">
                  <c:v>Да, планирую получать</c:v>
                </c:pt>
                <c:pt idx="1">
                  <c:v>Нет, не планирую получать</c:v>
                </c:pt>
                <c:pt idx="2">
                  <c:v>Уже получил и больше не планирую</c:v>
                </c:pt>
                <c:pt idx="3">
                  <c:v>Уже получил и планирую получать еще</c:v>
                </c:pt>
                <c:pt idx="4">
                  <c:v>Я буду получать дополнительное образование в России</c:v>
                </c:pt>
              </c:strCache>
            </c:strRef>
          </c:cat>
          <c:val>
            <c:numRef>
              <c:f>обработка!$C$154:$C$158</c:f>
              <c:numCache>
                <c:formatCode>0%</c:formatCode>
                <c:ptCount val="5"/>
                <c:pt idx="0">
                  <c:v>0.52416356877323422</c:v>
                </c:pt>
                <c:pt idx="1">
                  <c:v>0.35873605947955389</c:v>
                </c:pt>
                <c:pt idx="4">
                  <c:v>0.1171003717472119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90"/>
      </c:doughnut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Какое дополнительное образование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Вы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планируете получать?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3975649236399467"/>
          <c:y val="0.16716519077622449"/>
          <c:w val="0.49148968421964412"/>
          <c:h val="0.80449319393335972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обработка!$A$163:$A$168</c:f>
              <c:strCache>
                <c:ptCount val="6"/>
                <c:pt idx="0">
                  <c:v>Тренинги/курсы по специальности </c:v>
                </c:pt>
                <c:pt idx="1">
                  <c:v>Языковые курсы </c:v>
                </c:pt>
                <c:pt idx="2">
                  <c:v>Второе высшее образование </c:v>
                </c:pt>
                <c:pt idx="3">
                  <c:v>МВА </c:v>
                </c:pt>
                <c:pt idx="4">
                  <c:v>Краткосрочные курсы бизнес-образования (6-12 месяцев)</c:v>
                </c:pt>
                <c:pt idx="5">
                  <c:v>Другое </c:v>
                </c:pt>
              </c:strCache>
            </c:strRef>
          </c:cat>
          <c:val>
            <c:numRef>
              <c:f>обработка!$B$163:$B$168</c:f>
              <c:numCache>
                <c:formatCode>0%</c:formatCode>
                <c:ptCount val="6"/>
                <c:pt idx="0">
                  <c:v>0.599290780141844</c:v>
                </c:pt>
                <c:pt idx="1">
                  <c:v>0.56737588652482274</c:v>
                </c:pt>
                <c:pt idx="2">
                  <c:v>0.30496453900709219</c:v>
                </c:pt>
                <c:pt idx="3">
                  <c:v>0.29432624113475175</c:v>
                </c:pt>
                <c:pt idx="4">
                  <c:v>0.16666666666666666</c:v>
                </c:pt>
                <c:pt idx="5">
                  <c:v>1.0638297872340425E-2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805824"/>
        <c:axId val="73807360"/>
      </c:barChart>
      <c:catAx>
        <c:axId val="738058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73807360"/>
        <c:crosses val="autoZero"/>
        <c:auto val="1"/>
        <c:lblAlgn val="ctr"/>
        <c:lblOffset val="100"/>
        <c:noMultiLvlLbl val="0"/>
      </c:catAx>
      <c:valAx>
        <c:axId val="7380736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738058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0.73999</cdr:x>
      <cdr:y>0.22847</cdr:y>
    </cdr:from>
    <cdr:to>
      <cdr:x>1</cdr:x>
      <cdr:y>0.4127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83252" y="714413"/>
          <a:ext cx="118874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Arial" pitchFamily="34" charset="0"/>
              <a:cs typeface="Arial" pitchFamily="34" charset="0"/>
            </a:rPr>
            <a:t>Да, уже планирую</a:t>
          </a:r>
        </a:p>
      </cdr:txBody>
    </cdr:sp>
  </cdr:relSizeAnchor>
  <cdr:relSizeAnchor xmlns:cdr="http://schemas.openxmlformats.org/drawingml/2006/chartDrawing">
    <cdr:from>
      <cdr:x>0.22025</cdr:x>
      <cdr:y>0.07758</cdr:y>
    </cdr:from>
    <cdr:to>
      <cdr:x>0.33692</cdr:x>
      <cdr:y>0.19564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06988" y="242597"/>
          <a:ext cx="533415" cy="3691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Arial" pitchFamily="34" charset="0"/>
              <a:cs typeface="Arial" pitchFamily="34" charset="0"/>
            </a:rPr>
            <a:t>Нет</a:t>
          </a:r>
        </a:p>
      </cdr:txBody>
    </cdr:sp>
  </cdr:relSizeAnchor>
  <cdr:relSizeAnchor xmlns:cdr="http://schemas.openxmlformats.org/drawingml/2006/chartDrawing">
    <cdr:from>
      <cdr:x>0.0155</cdr:x>
      <cdr:y>0.80382</cdr:y>
    </cdr:from>
    <cdr:to>
      <cdr:x>0.29884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0884" y="2513467"/>
          <a:ext cx="1295430" cy="6134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Arial" pitchFamily="34" charset="0"/>
              <a:cs typeface="Arial" pitchFamily="34" charset="0"/>
            </a:rPr>
            <a:t>Хочу, но пока не планирую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</cdr:x>
      <cdr:y>0.59184</cdr:y>
    </cdr:from>
    <cdr:to>
      <cdr:x>1</cdr:x>
      <cdr:y>0.76087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03848" y="1960381"/>
          <a:ext cx="1134616" cy="559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Arial" pitchFamily="34" charset="0"/>
              <a:cs typeface="Arial" pitchFamily="34" charset="0"/>
            </a:rPr>
            <a:t>Да, планирую</a:t>
          </a:r>
        </a:p>
      </cdr:txBody>
    </cdr:sp>
  </cdr:relSizeAnchor>
  <cdr:relSizeAnchor xmlns:cdr="http://schemas.openxmlformats.org/drawingml/2006/chartDrawing">
    <cdr:from>
      <cdr:x>0.06458</cdr:x>
      <cdr:y>0.17882</cdr:y>
    </cdr:from>
    <cdr:to>
      <cdr:x>0.375</cdr:x>
      <cdr:y>0.40972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5275" y="490532"/>
          <a:ext cx="1419241" cy="633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lnSpc>
              <a:spcPts val="1200"/>
            </a:lnSpc>
          </a:pPr>
          <a:r>
            <a:rPr lang="ru-RU" sz="1200" dirty="0">
              <a:latin typeface="Arial" pitchFamily="34" charset="0"/>
              <a:cs typeface="Arial" pitchFamily="34" charset="0"/>
            </a:rPr>
            <a:t>Я буду получать дополнительное</a:t>
          </a:r>
          <a:r>
            <a:rPr lang="ru-RU" sz="1200" baseline="0" dirty="0">
              <a:latin typeface="Arial" pitchFamily="34" charset="0"/>
              <a:cs typeface="Arial" pitchFamily="34" charset="0"/>
            </a:rPr>
            <a:t> </a:t>
          </a:r>
          <a:r>
            <a:rPr lang="ru-RU" sz="1200" dirty="0">
              <a:latin typeface="Arial" pitchFamily="34" charset="0"/>
              <a:cs typeface="Arial" pitchFamily="34" charset="0"/>
            </a:rPr>
            <a:t>образование в России</a:t>
          </a:r>
        </a:p>
      </cdr:txBody>
    </cdr:sp>
  </cdr:relSizeAnchor>
  <cdr:relSizeAnchor xmlns:cdr="http://schemas.openxmlformats.org/drawingml/2006/chartDrawing">
    <cdr:from>
      <cdr:x>0.05556</cdr:x>
      <cdr:y>0.59184</cdr:y>
    </cdr:from>
    <cdr:to>
      <cdr:x>0.29167</cdr:x>
      <cdr:y>0.78802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8032" y="2088232"/>
          <a:ext cx="1224136" cy="692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 smtClean="0">
              <a:latin typeface="Arial" pitchFamily="34" charset="0"/>
              <a:cs typeface="Arial" pitchFamily="34" charset="0"/>
            </a:rPr>
            <a:t>Нет, </a:t>
          </a:r>
        </a:p>
        <a:p xmlns:a="http://schemas.openxmlformats.org/drawingml/2006/main">
          <a:r>
            <a:rPr lang="ru-RU" sz="1200" dirty="0" smtClean="0">
              <a:latin typeface="Arial" pitchFamily="34" charset="0"/>
              <a:cs typeface="Arial" pitchFamily="34" charset="0"/>
            </a:rPr>
            <a:t>не </a:t>
          </a:r>
          <a:r>
            <a:rPr lang="ru-RU" sz="1200" dirty="0">
              <a:latin typeface="Arial" pitchFamily="34" charset="0"/>
              <a:cs typeface="Arial" pitchFamily="34" charset="0"/>
            </a:rPr>
            <a:t>планирую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227D78-2B67-4D81-9920-72E15AF4E25B}" type="datetimeFigureOut">
              <a:rPr lang="ru-RU"/>
              <a:pPr>
                <a:defRPr/>
              </a:pPr>
              <a:t>05.09.2011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B051D9-C171-4315-83C1-55767B146E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7956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AEEB9E-5EC4-4ACE-B6EE-F86126989225}" type="datetimeFigureOut">
              <a:rPr lang="ru-RU"/>
              <a:pPr>
                <a:defRPr/>
              </a:pPr>
              <a:t>05.09.2011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E8EB27-9FD7-4ED7-82BD-CB8234D9C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5799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4551E8-7AEF-4578-A6C6-10C154B5BE05}" type="slidenum">
              <a:rPr lang="ru-RU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040632-A282-4E03-BD0E-7D534737A84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Только те респонденты, кто не имеет опыта работы за границей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E8EB27-9FD7-4ED7-82BD-CB8234D9C59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37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 ли у вас опыт работы за границей?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Да, по специальности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9%</a:t>
            </a:r>
            <a:r>
              <a:rPr lang="ru-RU" dirty="0" smtClean="0"/>
              <a:t> </a:t>
            </a:r>
          </a:p>
          <a:p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Да, но не по специальности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5%</a:t>
            </a:r>
            <a:r>
              <a:rPr lang="ru-RU" dirty="0" smtClean="0"/>
              <a:t> </a:t>
            </a:r>
          </a:p>
          <a:p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Нет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86%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E8EB27-9FD7-4ED7-82BD-CB8234D9C59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022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0D1CD5-AD64-4051-AEC2-4EF6BF36AE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b="1" i="1" dirty="0" smtClean="0"/>
              <a:t>Основная причина возвратов</a:t>
            </a:r>
            <a:r>
              <a:rPr lang="ru-RU" b="1" i="1" baseline="0" dirty="0" smtClean="0"/>
              <a:t> – окончившийся контракт</a:t>
            </a:r>
          </a:p>
          <a:p>
            <a:pPr eaLnBrk="1" hangingPunct="1">
              <a:spcBef>
                <a:spcPct val="0"/>
              </a:spcBef>
            </a:pPr>
            <a:endParaRPr lang="ru-RU" baseline="0" dirty="0" smtClean="0"/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Закончился контракт </a:t>
            </a:r>
            <a:r>
              <a:rPr lang="ru-RU" dirty="0" smtClean="0"/>
              <a:t> - 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65%</a:t>
            </a:r>
            <a:r>
              <a:rPr lang="ru-RU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семейным обстоятельствам </a:t>
            </a:r>
            <a:r>
              <a:rPr lang="ru-RU" dirty="0" smtClean="0"/>
              <a:t> -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21%</a:t>
            </a:r>
            <a:r>
              <a:rPr lang="ru-RU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Соскучился по Родине </a:t>
            </a:r>
            <a:r>
              <a:rPr lang="ru-RU" dirty="0" smtClean="0"/>
              <a:t> -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15%</a:t>
            </a:r>
            <a:r>
              <a:rPr lang="ru-RU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 сих пор не вернулся </a:t>
            </a:r>
            <a:r>
              <a:rPr lang="ru-RU" dirty="0" smtClean="0"/>
              <a:t> -</a:t>
            </a:r>
            <a:r>
              <a:rPr lang="ru-RU" baseline="0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10%</a:t>
            </a:r>
            <a:r>
              <a:rPr lang="ru-RU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подошел менталитет </a:t>
            </a:r>
            <a:r>
              <a:rPr lang="ru-RU" dirty="0" smtClean="0"/>
              <a:t> -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8%</a:t>
            </a:r>
            <a:r>
              <a:rPr lang="ru-RU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Получил более выгодное предложение из России -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4%</a:t>
            </a:r>
            <a:r>
              <a:rPr lang="ru-RU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Другое </a:t>
            </a:r>
            <a:r>
              <a:rPr lang="ru-RU" dirty="0" smtClean="0"/>
              <a:t> -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4%</a:t>
            </a:r>
            <a:r>
              <a:rPr lang="ru-RU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хватало денег на полноценную жизнь - 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ru-RU" dirty="0" smtClean="0"/>
              <a:t> </a:t>
            </a:r>
            <a:endParaRPr lang="ru-RU" dirty="0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0D1CD5-AD64-4051-AEC2-4EF6BF36AE4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5% из всех опрошенных уже получали дополнительное образование за границей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E8EB27-9FD7-4ED7-82BD-CB8234D9C59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624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525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33375"/>
            <a:ext cx="12239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476672"/>
            <a:ext cx="4330824" cy="576064"/>
          </a:xfrm>
        </p:spPr>
        <p:txBody>
          <a:bodyPr>
            <a:normAutofit/>
          </a:bodyPr>
          <a:lstStyle>
            <a:lvl1pPr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 sz="15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lnSpc>
                <a:spcPct val="150000"/>
              </a:lnSpc>
              <a:defRPr sz="12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66B0021-B85D-444C-927A-3C225DBDFD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91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33375"/>
            <a:ext cx="12239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274638"/>
            <a:ext cx="5410944" cy="1143000"/>
          </a:xfrm>
        </p:spPr>
        <p:txBody>
          <a:bodyPr/>
          <a:lstStyle>
            <a:lvl1pPr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2792" cy="4525963"/>
          </a:xfrm>
        </p:spPr>
        <p:txBody>
          <a:bodyPr/>
          <a:lstStyle>
            <a:lvl1pPr>
              <a:lnSpc>
                <a:spcPct val="150000"/>
              </a:lnSpc>
              <a:defRPr sz="12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lnSpc>
                <a:spcPct val="150000"/>
              </a:lnSpc>
              <a:defRPr sz="11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525963"/>
          </a:xfrm>
        </p:spPr>
        <p:txBody>
          <a:bodyPr/>
          <a:lstStyle>
            <a:lvl1pPr>
              <a:lnSpc>
                <a:spcPct val="150000"/>
              </a:lnSpc>
              <a:defRPr sz="12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lnSpc>
                <a:spcPct val="150000"/>
              </a:lnSpc>
              <a:defRPr sz="11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3D42CC39-CFE8-41C4-B058-FDE5F08862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525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6E93C-9FEB-4A6A-9A31-0713AD2670B3}" type="datetime1">
              <a:rPr lang="ru-RU"/>
              <a:pPr>
                <a:defRPr/>
              </a:pPr>
              <a:t>05.09.2011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E9E285-C8DD-4E02-9017-D6493914F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1.xls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611188" y="3429000"/>
            <a:ext cx="7772400" cy="1470025"/>
          </a:xfrm>
        </p:spPr>
        <p:txBody>
          <a:bodyPr/>
          <a:lstStyle/>
          <a:p>
            <a:pPr eaLnBrk="1" hangingPunct="1"/>
            <a:r>
              <a:rPr lang="ru-RU" dirty="0" smtClean="0"/>
              <a:t>«Работа за границей»</a:t>
            </a:r>
            <a:br>
              <a:rPr lang="ru-RU" dirty="0" smtClean="0"/>
            </a:br>
            <a:r>
              <a:rPr lang="ru-RU" sz="2400" dirty="0" smtClean="0"/>
              <a:t>(результаты исследования)</a:t>
            </a:r>
          </a:p>
        </p:txBody>
      </p:sp>
      <p:pic>
        <p:nvPicPr>
          <p:cNvPr id="5123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1484313"/>
            <a:ext cx="2592387" cy="152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6100" y="476250"/>
            <a:ext cx="43307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1600" dirty="0" smtClean="0"/>
              <a:t>Дополнительное образование за границей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9C8B17-A069-4508-9DA4-B2A8FDE8B1A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  <p:sp>
        <p:nvSpPr>
          <p:cNvPr id="6" name="TextBox 5"/>
          <p:cNvSpPr txBox="1"/>
          <p:nvPr/>
        </p:nvSpPr>
        <p:spPr>
          <a:xfrm>
            <a:off x="609600" y="1268413"/>
            <a:ext cx="8139113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+mn-lt"/>
                <a:cs typeface="+mn-cs"/>
              </a:rPr>
              <a:t>Более половины опрошенных планируют получать высшее образование за границей. Наиболее популярными являются </a:t>
            </a:r>
            <a:r>
              <a:rPr lang="ru-RU" dirty="0" smtClean="0">
                <a:latin typeface="+mn-lt"/>
                <a:cs typeface="+mn-cs"/>
              </a:rPr>
              <a:t>тренинги, </a:t>
            </a:r>
            <a:r>
              <a:rPr lang="ru-RU" dirty="0" smtClean="0">
                <a:latin typeface="+mn-lt"/>
                <a:cs typeface="+mn-cs"/>
              </a:rPr>
              <a:t>курсы по специальности</a:t>
            </a:r>
            <a:r>
              <a:rPr lang="ru-RU" dirty="0">
                <a:latin typeface="+mn-lt"/>
                <a:cs typeface="+mn-cs"/>
              </a:rPr>
              <a:t> </a:t>
            </a:r>
            <a:r>
              <a:rPr lang="ru-RU" dirty="0" smtClean="0">
                <a:latin typeface="+mn-lt"/>
                <a:cs typeface="+mn-cs"/>
              </a:rPr>
              <a:t>и языковые курсы.</a:t>
            </a:r>
            <a:endParaRPr lang="ru-RU" dirty="0">
              <a:latin typeface="+mn-lt"/>
              <a:cs typeface="+mn-cs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079278"/>
              </p:ext>
            </p:extLst>
          </p:nvPr>
        </p:nvGraphicFramePr>
        <p:xfrm>
          <a:off x="609600" y="2564904"/>
          <a:ext cx="453846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4685949"/>
              </p:ext>
            </p:extLst>
          </p:nvPr>
        </p:nvGraphicFramePr>
        <p:xfrm>
          <a:off x="5220072" y="2492896"/>
          <a:ext cx="3744416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2800" smtClean="0"/>
              <a:t>Спасибо за внимание к продуктам </a:t>
            </a:r>
            <a:endParaRPr lang="en-US" sz="2800" smtClean="0"/>
          </a:p>
          <a:p>
            <a:pPr marL="0" indent="0" algn="ctr" eaLnBrk="1" hangingPunct="1">
              <a:buFont typeface="Arial" charset="0"/>
              <a:buNone/>
            </a:pPr>
            <a:r>
              <a:rPr lang="ru-RU" sz="2800" smtClean="0"/>
              <a:t>Группы компаний </a:t>
            </a:r>
            <a:r>
              <a:rPr lang="en-US" sz="2800" smtClean="0">
                <a:solidFill>
                  <a:srgbClr val="C00000"/>
                </a:solidFill>
              </a:rPr>
              <a:t>HeadHunter</a:t>
            </a:r>
            <a:endParaRPr lang="ru-RU" sz="2800" smtClean="0">
              <a:solidFill>
                <a:srgbClr val="C00000"/>
              </a:solidFill>
            </a:endParaRPr>
          </a:p>
        </p:txBody>
      </p:sp>
      <p:sp>
        <p:nvSpPr>
          <p:cNvPr id="13315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2EF1168-2806-4249-BDCA-DC092AF3745D}" type="slidenum">
              <a:rPr lang="ru-RU" smtClean="0">
                <a:latin typeface="Verdan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356100" y="476250"/>
            <a:ext cx="4330700" cy="576263"/>
          </a:xfrm>
        </p:spPr>
        <p:txBody>
          <a:bodyPr/>
          <a:lstStyle/>
          <a:p>
            <a:pPr eaLnBrk="1" hangingPunct="1"/>
            <a:r>
              <a:rPr lang="ru-RU" smtClean="0"/>
              <a:t>Параметры исследования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533400" y="1600200"/>
            <a:ext cx="7897813" cy="4724400"/>
          </a:xfrm>
        </p:spPr>
        <p:txBody>
          <a:bodyPr/>
          <a:lstStyle/>
          <a:p>
            <a:pPr eaLnBrk="1" hangingPunct="1"/>
            <a:r>
              <a:rPr lang="ru-RU" sz="2000" dirty="0" smtClean="0"/>
              <a:t>Период проведения: 29.08.11 – 02.09.11</a:t>
            </a:r>
          </a:p>
          <a:p>
            <a:pPr eaLnBrk="1" hangingPunct="1"/>
            <a:r>
              <a:rPr lang="ru-RU" sz="2000" dirty="0" smtClean="0"/>
              <a:t>Метод сбора информации: онлайн-опрос</a:t>
            </a:r>
          </a:p>
          <a:p>
            <a:pPr eaLnBrk="1" hangingPunct="1"/>
            <a:r>
              <a:rPr lang="ru-RU" sz="2000" dirty="0" smtClean="0"/>
              <a:t>География: Россия</a:t>
            </a:r>
          </a:p>
          <a:p>
            <a:pPr eaLnBrk="1" hangingPunct="1"/>
            <a:r>
              <a:rPr lang="ru-RU" sz="2000" dirty="0" smtClean="0"/>
              <a:t>Размер выборки: 538 работников ИТ</a:t>
            </a:r>
            <a:r>
              <a:rPr lang="en-US" sz="2000" dirty="0" smtClean="0"/>
              <a:t>-</a:t>
            </a:r>
            <a:r>
              <a:rPr lang="ru-RU" sz="2000" dirty="0" smtClean="0"/>
              <a:t>отрасли</a:t>
            </a:r>
          </a:p>
          <a:p>
            <a:pPr eaLnBrk="1" hangingPunct="1"/>
            <a:r>
              <a:rPr lang="ru-RU" sz="2000" dirty="0" smtClean="0"/>
              <a:t>Структура выборки: </a:t>
            </a:r>
          </a:p>
          <a:p>
            <a:pPr marL="400050" lvl="1" indent="0" eaLnBrk="1" hangingPunct="1">
              <a:buNone/>
            </a:pPr>
            <a:r>
              <a:rPr lang="ru-RU" sz="1400" dirty="0" smtClean="0"/>
              <a:t>Разработчик – 24%, системный администратор </a:t>
            </a:r>
            <a:r>
              <a:rPr lang="ru-RU" sz="1400" dirty="0"/>
              <a:t>– </a:t>
            </a:r>
            <a:r>
              <a:rPr lang="ru-RU" sz="1400" dirty="0" smtClean="0"/>
              <a:t>22%, руководитель проектов </a:t>
            </a:r>
            <a:r>
              <a:rPr lang="ru-RU" sz="1400" dirty="0"/>
              <a:t>– </a:t>
            </a:r>
            <a:r>
              <a:rPr lang="ru-RU" sz="1400" dirty="0" smtClean="0"/>
              <a:t>20%, специалист </a:t>
            </a:r>
            <a:r>
              <a:rPr lang="ru-RU" sz="1400" dirty="0"/>
              <a:t>технической поддержки – </a:t>
            </a:r>
            <a:r>
              <a:rPr lang="ru-RU" sz="1400" dirty="0" smtClean="0"/>
              <a:t>14%, другое </a:t>
            </a:r>
            <a:r>
              <a:rPr lang="ru-RU" dirty="0" smtClean="0"/>
              <a:t>(аналитик</a:t>
            </a:r>
            <a:r>
              <a:rPr lang="ru-RU" dirty="0"/>
              <a:t>, </a:t>
            </a:r>
            <a:r>
              <a:rPr lang="ru-RU" dirty="0" err="1"/>
              <a:t>team</a:t>
            </a:r>
            <a:r>
              <a:rPr lang="ru-RU" dirty="0"/>
              <a:t> </a:t>
            </a:r>
            <a:r>
              <a:rPr lang="ru-RU" dirty="0" err="1"/>
              <a:t>lead</a:t>
            </a:r>
            <a:r>
              <a:rPr lang="ru-RU" dirty="0"/>
              <a:t>, инженер, архитектор, администратор приложения и пр</a:t>
            </a:r>
            <a:r>
              <a:rPr lang="ru-RU" dirty="0" smtClean="0"/>
              <a:t>.) </a:t>
            </a:r>
            <a:r>
              <a:rPr lang="ru-RU" sz="1400" dirty="0"/>
              <a:t>– </a:t>
            </a:r>
            <a:r>
              <a:rPr lang="ru-RU" sz="1400" dirty="0" smtClean="0"/>
              <a:t>10</a:t>
            </a:r>
            <a:r>
              <a:rPr lang="ru-RU" sz="1400" dirty="0" smtClean="0"/>
              <a:t>%, </a:t>
            </a:r>
            <a:r>
              <a:rPr lang="ru-RU" sz="1400" dirty="0" smtClean="0"/>
              <a:t>консультант </a:t>
            </a:r>
            <a:r>
              <a:rPr lang="ru-RU" sz="1400" dirty="0"/>
              <a:t>– </a:t>
            </a:r>
            <a:r>
              <a:rPr lang="ru-RU" sz="1400" dirty="0" smtClean="0"/>
              <a:t>5%, инженер </a:t>
            </a:r>
            <a:r>
              <a:rPr lang="ru-RU" sz="1400" dirty="0"/>
              <a:t>по тестированию – </a:t>
            </a:r>
            <a:r>
              <a:rPr lang="ru-RU" sz="1400" dirty="0" smtClean="0"/>
              <a:t>2%, </a:t>
            </a:r>
            <a:r>
              <a:rPr lang="ru-RU" sz="1400" smtClean="0"/>
              <a:t>руководитель </a:t>
            </a:r>
            <a:r>
              <a:rPr lang="ru-RU" sz="1400" smtClean="0"/>
              <a:t>ИТ-</a:t>
            </a:r>
            <a:r>
              <a:rPr lang="ru-RU" sz="1400" smtClean="0"/>
              <a:t>отдела </a:t>
            </a:r>
            <a:r>
              <a:rPr lang="ru-RU" sz="1400" dirty="0" smtClean="0"/>
              <a:t>-2%, верстальщик </a:t>
            </a:r>
            <a:r>
              <a:rPr lang="ru-RU" sz="1400" dirty="0"/>
              <a:t>– </a:t>
            </a:r>
            <a:r>
              <a:rPr lang="ru-RU" sz="1400" dirty="0" smtClean="0"/>
              <a:t>1%.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356100" y="476250"/>
            <a:ext cx="4330700" cy="576263"/>
          </a:xfrm>
        </p:spPr>
        <p:txBody>
          <a:bodyPr/>
          <a:lstStyle/>
          <a:p>
            <a:pPr eaLnBrk="1" hangingPunct="1"/>
            <a:r>
              <a:rPr lang="ru-RU" smtClean="0"/>
              <a:t>Основные выводы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Каждый второй ИТ-специалист считает более привлекательной для себя работу в компании, специализирующейся на информационных технологиях (55%) и имеющей </a:t>
            </a:r>
            <a:r>
              <a:rPr lang="ru-RU" sz="1400" dirty="0">
                <a:solidFill>
                  <a:prstClr val="black"/>
                </a:solidFill>
                <a:latin typeface="+mn-lt"/>
              </a:rPr>
              <a:t>многолетний опыт на 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рынке (65%).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Большинство ИТ-специалистов выбрали бы российского работодателя (42%), в то же время иностранные компании привлекают 37% опрошенных</a:t>
            </a:r>
            <a:r>
              <a:rPr lang="ru-RU" sz="1400" dirty="0">
                <a:solidFill>
                  <a:prstClr val="black"/>
                </a:solidFill>
                <a:latin typeface="+mn-lt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(разница 5%).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Фактор </a:t>
            </a:r>
            <a:r>
              <a:rPr lang="ru-RU" sz="1400" dirty="0">
                <a:solidFill>
                  <a:prstClr val="black"/>
                </a:solidFill>
                <a:latin typeface="+mn-lt"/>
              </a:rPr>
              <a:t>лидерства на рынке при выборе работодателя не столь существенен в сравнении с другими критериями (35% </a:t>
            </a:r>
            <a:r>
              <a:rPr lang="ru-RU" sz="1400" dirty="0">
                <a:latin typeface="+mn-lt"/>
              </a:rPr>
              <a:t>–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 «неважно</a:t>
            </a:r>
            <a:r>
              <a:rPr lang="ru-RU" sz="1400" dirty="0">
                <a:solidFill>
                  <a:prstClr val="black"/>
                </a:solidFill>
                <a:latin typeface="+mn-lt"/>
              </a:rPr>
              <a:t>»). Тем не менее, 36% 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ИТ</a:t>
            </a:r>
            <a:r>
              <a:rPr lang="en-US" sz="1400" dirty="0" smtClean="0">
                <a:solidFill>
                  <a:prstClr val="black"/>
                </a:solidFill>
                <a:latin typeface="+mn-lt"/>
              </a:rPr>
              <a:t>-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специалистов </a:t>
            </a:r>
            <a:r>
              <a:rPr lang="ru-RU" sz="1400" dirty="0">
                <a:solidFill>
                  <a:prstClr val="black"/>
                </a:solidFill>
                <a:latin typeface="+mn-lt"/>
              </a:rPr>
              <a:t>выбрали бы 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лидера на рынке.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latin typeface="+mn-lt"/>
              </a:rPr>
              <a:t>Получение уникального опыта и знаний является основной причиной переезда за границу. Фактор, сдерживающий от смены работы и места жительства, </a:t>
            </a:r>
            <a:r>
              <a:rPr lang="ru-RU" sz="1400" dirty="0">
                <a:latin typeface="+mn-lt"/>
              </a:rPr>
              <a:t>–</a:t>
            </a:r>
            <a:r>
              <a:rPr lang="ru-RU" sz="1400" dirty="0" smtClean="0">
                <a:latin typeface="+mn-lt"/>
              </a:rPr>
              <a:t> уд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обство </a:t>
            </a:r>
            <a:r>
              <a:rPr lang="ru-RU" sz="1400" dirty="0">
                <a:solidFill>
                  <a:prstClr val="black"/>
                </a:solidFill>
                <a:latin typeface="+mn-lt"/>
              </a:rPr>
              <a:t>и комфорт работы в пределах своей страны (47</a:t>
            </a:r>
            <a:r>
              <a:rPr lang="ru-RU" sz="1400" dirty="0" smtClean="0">
                <a:solidFill>
                  <a:prstClr val="black"/>
                </a:solidFill>
                <a:latin typeface="+mn-lt"/>
              </a:rPr>
              <a:t>%).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Более высокие зарплаты и привлекательная социальная среда – основные отличия работы за границей. </a:t>
            </a:r>
            <a:endParaRPr lang="ru-RU" sz="1400" dirty="0" smtClean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Более половины опрошенных планируют получать высшее образование за </a:t>
            </a:r>
            <a:r>
              <a:rPr lang="ru-RU" sz="1400" dirty="0" smtClean="0">
                <a:latin typeface="+mn-lt"/>
              </a:rPr>
              <a:t>границей. Тренинги, </a:t>
            </a:r>
            <a:r>
              <a:rPr lang="ru-RU" sz="1400" dirty="0">
                <a:latin typeface="+mn-lt"/>
              </a:rPr>
              <a:t>курсы по специальности и языковые </a:t>
            </a:r>
            <a:r>
              <a:rPr lang="ru-RU" sz="1400" dirty="0" smtClean="0">
                <a:latin typeface="+mn-lt"/>
              </a:rPr>
              <a:t>курсы являются наиболее популярными направлениями обучения.</a:t>
            </a:r>
            <a:endParaRPr lang="ru-RU" sz="1400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prstClr val="black"/>
              </a:solidFill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prstClr val="black"/>
              </a:solidFill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prstClr val="black"/>
              </a:solidFill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  <a:p>
            <a:pPr algn="just" eaLnBrk="1" hangingPunct="1"/>
            <a:endParaRPr lang="ru-RU" sz="1400" dirty="0" smtClean="0">
              <a:latin typeface="+mn-lt"/>
            </a:endParaRPr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514DBF-9C5C-43AF-A989-1A312F4320F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563938" y="333375"/>
            <a:ext cx="5122862" cy="574675"/>
          </a:xfrm>
        </p:spPr>
        <p:txBody>
          <a:bodyPr/>
          <a:lstStyle/>
          <a:p>
            <a:pPr eaLnBrk="1" hangingPunct="1"/>
            <a:r>
              <a:rPr lang="ru-RU" dirty="0" smtClean="0"/>
              <a:t>Предпочтения ИТ-специалистов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2D399E-CFE4-49F0-9A9B-03065D6ACB90}" type="slidenum">
              <a:rPr lang="ru-RU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052513"/>
            <a:ext cx="8229600" cy="523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prstClr val="black"/>
                </a:solidFill>
                <a:latin typeface="Calibri"/>
              </a:rPr>
              <a:t>ИТ-компании</a:t>
            </a:r>
            <a:r>
              <a:rPr lang="ru-RU" sz="1400" dirty="0">
                <a:solidFill>
                  <a:prstClr val="black"/>
                </a:solidFill>
                <a:latin typeface="Calibri"/>
              </a:rPr>
              <a:t>, имеющей многолетний опыт на </a:t>
            </a:r>
            <a:r>
              <a:rPr lang="ru-RU" sz="1400" dirty="0" smtClean="0">
                <a:solidFill>
                  <a:prstClr val="black"/>
                </a:solidFill>
                <a:latin typeface="Calibri"/>
              </a:rPr>
              <a:t>рынке, </a:t>
            </a:r>
            <a:r>
              <a:rPr lang="ru-RU" sz="1400" dirty="0">
                <a:solidFill>
                  <a:prstClr val="black"/>
                </a:solidFill>
                <a:latin typeface="Calibri"/>
              </a:rPr>
              <a:t>наиболее привлекательны для </a:t>
            </a:r>
            <a:r>
              <a:rPr lang="ru-RU" sz="1400" dirty="0" smtClean="0">
                <a:solidFill>
                  <a:prstClr val="black"/>
                </a:solidFill>
                <a:latin typeface="Calibri"/>
              </a:rPr>
              <a:t>ИТ-специалистов</a:t>
            </a:r>
            <a:r>
              <a:rPr lang="ru-RU" sz="1400" dirty="0">
                <a:solidFill>
                  <a:prstClr val="black"/>
                </a:solidFill>
                <a:latin typeface="Calibri"/>
              </a:rPr>
              <a:t>. В то же время для каждого четвертого эти </a:t>
            </a:r>
            <a:r>
              <a:rPr lang="ru-RU" sz="1400" dirty="0" smtClean="0">
                <a:solidFill>
                  <a:prstClr val="black"/>
                </a:solidFill>
                <a:latin typeface="Calibri"/>
              </a:rPr>
              <a:t>показатели неважны</a:t>
            </a:r>
            <a:r>
              <a:rPr lang="ru-RU" sz="1400" dirty="0">
                <a:solidFill>
                  <a:prstClr val="black"/>
                </a:solidFill>
                <a:latin typeface="Calibri"/>
              </a:rPr>
              <a:t>. </a:t>
            </a:r>
          </a:p>
        </p:txBody>
      </p:sp>
      <p:grpSp>
        <p:nvGrpSpPr>
          <p:cNvPr id="9221" name="Группа 4"/>
          <p:cNvGrpSpPr>
            <a:grpSpLocks/>
          </p:cNvGrpSpPr>
          <p:nvPr/>
        </p:nvGrpSpPr>
        <p:grpSpPr bwMode="auto">
          <a:xfrm>
            <a:off x="395288" y="1647825"/>
            <a:ext cx="8367712" cy="3967163"/>
            <a:chOff x="395536" y="2204864"/>
            <a:chExt cx="8367464" cy="3967698"/>
          </a:xfrm>
        </p:grpSpPr>
        <p:graphicFrame>
          <p:nvGraphicFramePr>
            <p:cNvPr id="9224" name="Диаграмма 7"/>
            <p:cNvGraphicFramePr>
              <a:graphicFrameLocks/>
            </p:cNvGraphicFramePr>
            <p:nvPr/>
          </p:nvGraphicFramePr>
          <p:xfrm>
            <a:off x="344736" y="2154064"/>
            <a:ext cx="4062040" cy="18297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81" r:id="rId4" imgW="4060288" imgH="1828959" progId="Excel.Chart.8">
                    <p:embed/>
                  </p:oleObj>
                </mc:Choice>
                <mc:Fallback>
                  <p:oleObj r:id="rId4" imgW="4060288" imgH="1828959" progId="Excel.Chart.8">
                    <p:embed/>
                    <p:pic>
                      <p:nvPicPr>
                        <p:cNvPr id="0" name="Диаграмма 7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736" y="2154064"/>
                          <a:ext cx="4062040" cy="18297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5" name="Диаграмма 8"/>
            <p:cNvGraphicFramePr>
              <a:graphicFrameLocks/>
            </p:cNvGraphicFramePr>
            <p:nvPr/>
          </p:nvGraphicFramePr>
          <p:xfrm>
            <a:off x="4679752" y="2226072"/>
            <a:ext cx="4134048" cy="190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82" r:id="rId6" imgW="4133446" imgH="1902117" progId="Excel.Chart.8">
                    <p:embed/>
                  </p:oleObj>
                </mc:Choice>
                <mc:Fallback>
                  <p:oleObj r:id="rId6" imgW="4133446" imgH="1902117" progId="Excel.Chart.8">
                    <p:embed/>
                    <p:pic>
                      <p:nvPicPr>
                        <p:cNvPr id="0" name="Диаграмма 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9752" y="2226072"/>
                          <a:ext cx="4134048" cy="190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6" name="Диаграмма 10"/>
            <p:cNvGraphicFramePr>
              <a:graphicFrameLocks/>
            </p:cNvGraphicFramePr>
            <p:nvPr/>
          </p:nvGraphicFramePr>
          <p:xfrm>
            <a:off x="424012" y="4321562"/>
            <a:ext cx="4134048" cy="190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83" r:id="rId8" imgW="4133446" imgH="1902117" progId="Excel.Chart.8">
                    <p:embed/>
                  </p:oleObj>
                </mc:Choice>
                <mc:Fallback>
                  <p:oleObj r:id="rId8" imgW="4133446" imgH="1902117" progId="Excel.Chart.8">
                    <p:embed/>
                    <p:pic>
                      <p:nvPicPr>
                        <p:cNvPr id="0" name="Диаграмма 1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012" y="4321562"/>
                          <a:ext cx="4134048" cy="190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7" name="Диаграмма 11"/>
            <p:cNvGraphicFramePr>
              <a:graphicFrameLocks/>
            </p:cNvGraphicFramePr>
            <p:nvPr/>
          </p:nvGraphicFramePr>
          <p:xfrm>
            <a:off x="4597400" y="4295140"/>
            <a:ext cx="4057848" cy="18297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84" r:id="rId10" imgW="4060288" imgH="1828959" progId="Excel.Chart.8">
                    <p:embed/>
                  </p:oleObj>
                </mc:Choice>
                <mc:Fallback>
                  <p:oleObj r:id="rId10" imgW="4060288" imgH="1828959" progId="Excel.Chart.8">
                    <p:embed/>
                    <p:pic>
                      <p:nvPicPr>
                        <p:cNvPr id="0" name="Диаграмма 11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7400" y="4295140"/>
                          <a:ext cx="4057848" cy="18297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4" name="Прямая соединительная линия 13"/>
            <p:cNvCxnSpPr/>
            <p:nvPr/>
          </p:nvCxnSpPr>
          <p:spPr>
            <a:xfrm>
              <a:off x="4572124" y="2257259"/>
              <a:ext cx="0" cy="3816865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  <a:prstDash val="dashDot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19" name="Прямая соединительная линия 18"/>
          <p:cNvCxnSpPr/>
          <p:nvPr/>
        </p:nvCxnSpPr>
        <p:spPr>
          <a:xfrm flipH="1">
            <a:off x="755650" y="3573463"/>
            <a:ext cx="76327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0825" y="5732463"/>
            <a:ext cx="8512175" cy="9079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solidFill>
                  <a:prstClr val="black"/>
                </a:solidFill>
                <a:latin typeface="Calibri"/>
              </a:rPr>
              <a:t>Разница в предпочтениях между российскими и иностранными компаниями составляет всего 5% (42% выбрали российскую компанию, 37% </a:t>
            </a:r>
            <a:r>
              <a:rPr lang="ru-RU" sz="1300" dirty="0"/>
              <a:t>–</a:t>
            </a:r>
            <a:r>
              <a:rPr lang="ru-RU" sz="13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1300" dirty="0">
                <a:solidFill>
                  <a:prstClr val="black"/>
                </a:solidFill>
                <a:latin typeface="Calibri"/>
              </a:rPr>
              <a:t>иностранную).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solidFill>
                  <a:prstClr val="black"/>
                </a:solidFill>
                <a:latin typeface="Calibri"/>
              </a:rPr>
              <a:t>Фактор лидерства на рынке при выборе работодателя не столь существенен в сравнении с другими критериями (35% </a:t>
            </a:r>
            <a:r>
              <a:rPr lang="ru-RU" sz="1300" dirty="0"/>
              <a:t>–</a:t>
            </a:r>
            <a:r>
              <a:rPr lang="ru-RU" sz="13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1300" dirty="0">
                <a:solidFill>
                  <a:prstClr val="black"/>
                </a:solidFill>
                <a:latin typeface="Calibri"/>
              </a:rPr>
              <a:t>«неважно»). Тем не менее, 36% </a:t>
            </a:r>
            <a:r>
              <a:rPr lang="ru-RU" sz="1300" dirty="0" smtClean="0">
                <a:solidFill>
                  <a:prstClr val="black"/>
                </a:solidFill>
                <a:latin typeface="Calibri"/>
              </a:rPr>
              <a:t>опрошенных выбрали </a:t>
            </a:r>
            <a:r>
              <a:rPr lang="ru-RU" sz="1300" dirty="0">
                <a:solidFill>
                  <a:prstClr val="black"/>
                </a:solidFill>
                <a:latin typeface="Calibri"/>
              </a:rPr>
              <a:t>бы лидера.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0200" y="476250"/>
            <a:ext cx="45466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1600" dirty="0" smtClean="0"/>
              <a:t>Привлекательность иностранного работодателя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658" y="1095414"/>
            <a:ext cx="82296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+mn-lt"/>
                <a:cs typeface="+mn-cs"/>
              </a:rPr>
              <a:t>Среди иностранных работодателей наиболее привлекательны европейские (64%) и американские компании (49%).</a:t>
            </a:r>
            <a:endParaRPr lang="ru-RU" sz="1600" dirty="0">
              <a:latin typeface="+mn-lt"/>
              <a:cs typeface="+mn-cs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71764" y="1700807"/>
            <a:ext cx="4069382" cy="1931021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«В обоих случаях стабильная экономика и приятная рабочая атмосфера»</a:t>
            </a:r>
          </a:p>
          <a:p>
            <a:pPr lvl="0"/>
            <a:endParaRPr lang="ru-RU" sz="9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«Привлекательная модель управления, качество </a:t>
            </a:r>
            <a:r>
              <a:rPr lang="ru-RU" sz="9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бизнес-процессов»</a:t>
            </a:r>
            <a:endParaRPr lang="ru-RU" sz="9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9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«Мне более близок "западный" менталитет, что роднит американские и европейские компании. </a:t>
            </a:r>
            <a:r>
              <a:rPr lang="ru-RU" sz="9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американцев привлекает "технологичность" у "европейцев</a:t>
            </a:r>
            <a:r>
              <a:rPr lang="ru-RU" sz="9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" – </a:t>
            </a:r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стабильность»</a:t>
            </a:r>
          </a:p>
          <a:p>
            <a:pPr lvl="0"/>
            <a:endParaRPr lang="ru-RU" sz="9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«Европейские и американские компании предоставляют комфортные условия работы, ДМС, компенсации при увольнении</a:t>
            </a:r>
            <a:r>
              <a:rPr lang="ru-RU" sz="9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9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80545" y="3781797"/>
            <a:ext cx="4069382" cy="1800200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«Американские компании кажутся мне наиболее перспективными. Даже во времена кризиса они продолжали развиваться»</a:t>
            </a:r>
          </a:p>
          <a:p>
            <a:endParaRPr lang="ru-RU" sz="9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9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«США: демократия в некоторых вопросах, свободная форма одежды, позитивный взгляд на вещи»</a:t>
            </a:r>
          </a:p>
          <a:p>
            <a:endParaRPr lang="ru-RU" sz="9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9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«Колыбель технологий»</a:t>
            </a:r>
          </a:p>
          <a:p>
            <a:endParaRPr lang="ru-RU" sz="9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9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«Соблюдаются права сотрудников, грамотная система мотивации, обучение сотрудников. Меньше текучка кадров»</a:t>
            </a:r>
            <a:endParaRPr lang="ru-RU" sz="800" dirty="0"/>
          </a:p>
          <a:p>
            <a:pPr lvl="0"/>
            <a:endParaRPr lang="ru-RU" sz="9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80545" y="5733256"/>
            <a:ext cx="4069382" cy="720080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«Прельщает динамика развития восточных стран»</a:t>
            </a:r>
          </a:p>
          <a:p>
            <a:pPr lvl="0"/>
            <a:endParaRPr lang="ru-RU" sz="9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«Крупные </a:t>
            </a:r>
            <a:r>
              <a:rPr lang="ru-RU" sz="9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телеком-компании, как правило, </a:t>
            </a:r>
            <a:r>
              <a:rPr lang="ru-RU" sz="9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восточные или европейские</a:t>
            </a:r>
            <a:r>
              <a:rPr lang="ru-RU" sz="9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900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4033056" y="2522301"/>
            <a:ext cx="1230288" cy="288032"/>
          </a:xfrm>
          <a:prstGeom prst="roundRect">
            <a:avLst/>
          </a:prstGeom>
          <a:solidFill>
            <a:srgbClr val="E8F1F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Европейские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 rot="16200000">
            <a:off x="4033056" y="4252925"/>
            <a:ext cx="1230288" cy="288032"/>
          </a:xfrm>
          <a:prstGeom prst="roundRect">
            <a:avLst/>
          </a:prstGeom>
          <a:solidFill>
            <a:srgbClr val="E8F1F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Американские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 rot="16200000">
            <a:off x="4033056" y="5844344"/>
            <a:ext cx="1230288" cy="288032"/>
          </a:xfrm>
          <a:prstGeom prst="roundRect">
            <a:avLst/>
          </a:prstGeom>
          <a:solidFill>
            <a:srgbClr val="E8F1F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Восточные</a:t>
            </a:r>
            <a:endParaRPr lang="ru-RU" sz="1200" b="1" dirty="0">
              <a:solidFill>
                <a:schemeClr val="tx2"/>
              </a:solidFill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1127548"/>
              </p:ext>
            </p:extLst>
          </p:nvPr>
        </p:nvGraphicFramePr>
        <p:xfrm>
          <a:off x="366539" y="2099636"/>
          <a:ext cx="4105275" cy="3495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1267" y="332656"/>
            <a:ext cx="4330824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Желание работать за границей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6B0021-B85D-444C-927A-3C225DBDFD5A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8362960"/>
              </p:ext>
            </p:extLst>
          </p:nvPr>
        </p:nvGraphicFramePr>
        <p:xfrm>
          <a:off x="49196" y="2632755"/>
          <a:ext cx="4572000" cy="3126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2" name="Группа 41"/>
          <p:cNvGrpSpPr/>
          <p:nvPr/>
        </p:nvGrpSpPr>
        <p:grpSpPr>
          <a:xfrm>
            <a:off x="4784934" y="2632755"/>
            <a:ext cx="4048869" cy="3356952"/>
            <a:chOff x="5066878" y="1624866"/>
            <a:chExt cx="4048869" cy="335695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076056" y="1700808"/>
              <a:ext cx="3312368" cy="2160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США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076056" y="1988840"/>
              <a:ext cx="3096344" cy="2160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Австралия</a:t>
              </a:r>
              <a:endParaRPr lang="ru-RU" b="1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076056" y="2276872"/>
              <a:ext cx="2808312" cy="2160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Канада</a:t>
              </a:r>
              <a:endParaRPr lang="ru-RU" b="1" dirty="0">
                <a:solidFill>
                  <a:schemeClr val="accent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076056" y="2564904"/>
              <a:ext cx="2664296" cy="2160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Германия</a:t>
              </a:r>
              <a:endParaRPr lang="ru-RU" b="1" dirty="0">
                <a:solidFill>
                  <a:schemeClr val="accent1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076056" y="2852936"/>
              <a:ext cx="2520280" cy="2160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Великобритания</a:t>
              </a:r>
              <a:r>
                <a:rPr lang="ru-RU" sz="1400" b="1" dirty="0" smtClean="0">
                  <a:solidFill>
                    <a:schemeClr val="tx1"/>
                  </a:solidFill>
                </a:rPr>
                <a:t>**</a:t>
              </a:r>
              <a:endParaRPr lang="ru-RU" sz="1400" b="1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066878" y="3140968"/>
              <a:ext cx="2457450" cy="2160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Испания</a:t>
              </a:r>
              <a:endParaRPr lang="ru-RU" b="1" dirty="0">
                <a:solidFill>
                  <a:schemeClr val="accent1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076056" y="3429000"/>
              <a:ext cx="2304256" cy="21602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chemeClr val="tx1"/>
                  </a:solidFill>
                </a:rPr>
                <a:t>Новая Зеландия, Франция</a:t>
              </a:r>
              <a:endParaRPr lang="ru-RU" sz="1400" b="1" dirty="0">
                <a:solidFill>
                  <a:schemeClr val="accent1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66878" y="3717032"/>
              <a:ext cx="2169418" cy="43204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chemeClr val="tx1"/>
                  </a:solidFill>
                </a:rPr>
                <a:t>Ирландия, </a:t>
              </a:r>
              <a:r>
                <a:rPr lang="ru-RU" sz="1400" b="1" dirty="0">
                  <a:solidFill>
                    <a:schemeClr val="tx1"/>
                  </a:solidFill>
                </a:rPr>
                <a:t>И</a:t>
              </a:r>
              <a:r>
                <a:rPr lang="ru-RU" sz="1400" b="1" dirty="0" smtClean="0">
                  <a:solidFill>
                    <a:schemeClr val="tx1"/>
                  </a:solidFill>
                </a:rPr>
                <a:t>талия, ОАЭ, Таиланд, Чехия, Япония</a:t>
              </a:r>
              <a:endParaRPr lang="ru-RU" sz="1400" b="1" dirty="0">
                <a:solidFill>
                  <a:schemeClr val="accent1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076056" y="4221088"/>
              <a:ext cx="1944216" cy="76073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Аргентина, Индия, Нидерланды, Норвегия, Оман, Польша, Украина, Финляндия, Швеция</a:t>
              </a:r>
              <a:endParaRPr lang="ru-RU" sz="1200" b="1" dirty="0">
                <a:solidFill>
                  <a:schemeClr val="accent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467675" y="162486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FF0000"/>
                  </a:solidFill>
                </a:rPr>
                <a:t>20%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340935" y="192244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18%</a:t>
              </a:r>
              <a:endParaRPr lang="ru-RU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153114" y="220486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13%</a:t>
              </a:r>
              <a:endParaRPr lang="ru-RU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994884" y="250701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10%</a:t>
              </a:r>
              <a:endParaRPr lang="ru-RU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829078" y="27809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7%</a:t>
              </a:r>
              <a:endParaRPr lang="ru-RU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61956" y="306858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/>
                <a:t>4</a:t>
              </a:r>
              <a:r>
                <a:rPr lang="ru-RU" b="1" dirty="0" smtClean="0"/>
                <a:t>%</a:t>
              </a:r>
              <a:endParaRPr lang="ru-RU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485520" y="3377580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3%</a:t>
              </a:r>
              <a:endParaRPr lang="ru-RU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337920" y="377974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/>
                <a:t>2</a:t>
              </a:r>
              <a:r>
                <a:rPr lang="ru-RU" b="1" dirty="0" smtClean="0"/>
                <a:t>%</a:t>
              </a:r>
              <a:endParaRPr lang="ru-RU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201974" y="4416787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1%</a:t>
              </a:r>
              <a:endParaRPr lang="ru-RU" b="1" dirty="0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4794112" y="2082552"/>
            <a:ext cx="4056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В какую страну Вы планируете переехать?*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6907829" y="6052321"/>
            <a:ext cx="2125912" cy="630145"/>
            <a:chOff x="6907829" y="5652211"/>
            <a:chExt cx="2125912" cy="630145"/>
          </a:xfrm>
        </p:grpSpPr>
        <p:sp>
          <p:nvSpPr>
            <p:cNvPr id="30" name="TextBox 29"/>
            <p:cNvSpPr txBox="1"/>
            <p:nvPr/>
          </p:nvSpPr>
          <p:spPr>
            <a:xfrm>
              <a:off x="6954352" y="6066912"/>
              <a:ext cx="97210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" i="1" dirty="0" smtClean="0"/>
                <a:t>** 4% - Англия</a:t>
              </a:r>
              <a:endParaRPr lang="ru-RU" sz="800" i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907829" y="5652211"/>
              <a:ext cx="21259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i="1" dirty="0" smtClean="0"/>
                <a:t>* только те, кто планирует переезд</a:t>
              </a:r>
              <a:endParaRPr lang="ru-RU" sz="1000" i="1" dirty="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529241" y="1124744"/>
            <a:ext cx="82296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+mn-lt"/>
                <a:cs typeface="+mn-cs"/>
              </a:rPr>
              <a:t>Четверть респондентов, не имевших опыта работы за рубежом, планируют переезд. Наиболее популярные страны для переезда ИТ-специалистов – США (20%) и Австралия (18%).</a:t>
            </a:r>
            <a:endParaRPr lang="ru-RU" sz="1600" dirty="0">
              <a:latin typeface="+mn-lt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5536" y="2082551"/>
            <a:ext cx="4056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Хотели бы Вы переехать за границу?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68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Причины переезда за границу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6B0021-B85D-444C-927A-3C225DBDFD5A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8925693"/>
              </p:ext>
            </p:extLst>
          </p:nvPr>
        </p:nvGraphicFramePr>
        <p:xfrm>
          <a:off x="388318" y="2348880"/>
          <a:ext cx="422714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0658" y="1095414"/>
            <a:ext cx="8229600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latin typeface="+mn-lt"/>
                <a:cs typeface="+mn-cs"/>
              </a:rPr>
              <a:t>Основная причина переезда за границу – получение уникального опыта и знаний. </a:t>
            </a:r>
            <a:endParaRPr lang="ru-RU" sz="1600" dirty="0">
              <a:latin typeface="+mn-lt"/>
              <a:cs typeface="+mn-cs"/>
            </a:endParaRP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1043608" y="1628800"/>
            <a:ext cx="2736304" cy="504056"/>
          </a:xfrm>
          <a:prstGeom prst="snip2Diag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ИТ</a:t>
            </a:r>
            <a:r>
              <a:rPr lang="en-US" sz="1400" b="1" dirty="0" smtClean="0">
                <a:solidFill>
                  <a:schemeClr val="bg1"/>
                </a:solidFill>
              </a:rPr>
              <a:t>-</a:t>
            </a:r>
            <a:r>
              <a:rPr lang="ru-RU" sz="1400" b="1" dirty="0" smtClean="0">
                <a:solidFill>
                  <a:schemeClr val="bg1"/>
                </a:solidFill>
              </a:rPr>
              <a:t>специалисты, имеющие опыт работы за границей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5220072" y="1628825"/>
            <a:ext cx="2736304" cy="504056"/>
          </a:xfrm>
          <a:prstGeom prst="snip2Diag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ИТ</a:t>
            </a:r>
            <a:r>
              <a:rPr lang="en-US" sz="1400" b="1" dirty="0" smtClean="0">
                <a:solidFill>
                  <a:schemeClr val="bg1"/>
                </a:solidFill>
              </a:rPr>
              <a:t>-</a:t>
            </a:r>
            <a:r>
              <a:rPr lang="ru-RU" sz="1400" b="1" dirty="0" smtClean="0">
                <a:solidFill>
                  <a:schemeClr val="bg1"/>
                </a:solidFill>
              </a:rPr>
              <a:t>специалисты, НЕ имеющие опыта работы за границей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7423530"/>
              </p:ext>
            </p:extLst>
          </p:nvPr>
        </p:nvGraphicFramePr>
        <p:xfrm>
          <a:off x="4615458" y="2348880"/>
          <a:ext cx="4098205" cy="347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3329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9600" y="333375"/>
            <a:ext cx="4330700" cy="574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1600" dirty="0" smtClean="0"/>
              <a:t>Причины отказа работать за границей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188" y="1052513"/>
            <a:ext cx="81391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prstClr val="black"/>
                </a:solidFill>
                <a:latin typeface="+mn-lt"/>
                <a:cs typeface="+mn-cs"/>
              </a:rPr>
              <a:t>Основная причина, удерживающая ИТ-специалистов от переезда, </a:t>
            </a:r>
            <a:r>
              <a:rPr lang="ru-RU" dirty="0"/>
              <a:t>–</a:t>
            </a:r>
            <a:r>
              <a:rPr lang="ru-RU" dirty="0" smtClean="0">
                <a:solidFill>
                  <a:prstClr val="black"/>
                </a:solidFill>
                <a:latin typeface="+mn-lt"/>
                <a:cs typeface="+mn-cs"/>
              </a:rPr>
              <a:t> удобство и комфорт работы в пределах своей страны (47%).</a:t>
            </a:r>
            <a:endParaRPr lang="ru-RU" dirty="0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2555776" y="2060575"/>
            <a:ext cx="612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b="1" dirty="0" smtClean="0"/>
              <a:t>Почему Вы не хотите работать за рубежом?</a:t>
            </a:r>
            <a:endParaRPr lang="ru-RU" b="1" dirty="0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755650" y="2617789"/>
            <a:ext cx="5133975" cy="361950"/>
          </a:xfrm>
          <a:prstGeom prst="homePlate">
            <a:avLst>
              <a:gd name="adj" fmla="val 5550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dist="107763" dir="2700000" algn="ctr" rotWithShape="0">
              <a:schemeClr val="bg1">
                <a:lumMod val="75000"/>
                <a:alpha val="50000"/>
              </a:schemeClr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«Мне комфортно в России, не хочу ничего менять»</a:t>
            </a:r>
            <a:endParaRPr lang="ru-RU" sz="1600" i="1" kern="0" dirty="0">
              <a:solidFill>
                <a:sysClr val="windowText" lastClr="0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 bwMode="auto">
          <a:xfrm flipH="1">
            <a:off x="6596262" y="3391694"/>
            <a:ext cx="2333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 bwMode="auto">
          <a:xfrm flipH="1">
            <a:off x="6605597" y="3895725"/>
            <a:ext cx="234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 bwMode="auto">
          <a:xfrm flipH="1">
            <a:off x="6613725" y="4459288"/>
            <a:ext cx="234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 bwMode="auto">
          <a:xfrm>
            <a:off x="7442200" y="2579689"/>
            <a:ext cx="936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47%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485262" y="3177381"/>
            <a:ext cx="936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4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2%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466930" y="3674269"/>
            <a:ext cx="936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40%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7441779" y="5308600"/>
            <a:ext cx="936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3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0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%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 bwMode="auto">
          <a:xfrm flipH="1">
            <a:off x="6613725" y="2832894"/>
            <a:ext cx="234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AutoShape 4"/>
          <p:cNvSpPr>
            <a:spLocks noChangeArrowheads="1"/>
          </p:cNvSpPr>
          <p:nvPr/>
        </p:nvSpPr>
        <p:spPr bwMode="auto">
          <a:xfrm>
            <a:off x="755649" y="3152775"/>
            <a:ext cx="5133975" cy="361950"/>
          </a:xfrm>
          <a:prstGeom prst="homePlate">
            <a:avLst>
              <a:gd name="adj" fmla="val 5550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dist="107763" dir="2700000" algn="ctr" rotWithShape="0">
              <a:schemeClr val="bg1">
                <a:lumMod val="75000"/>
                <a:alpha val="50000"/>
              </a:schemeClr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«Я считаю, что нужно жить на Родине»</a:t>
            </a:r>
            <a:endParaRPr lang="ru-RU" sz="1600" i="1" kern="0" dirty="0">
              <a:solidFill>
                <a:sysClr val="windowText" lastClr="0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755648" y="3714750"/>
            <a:ext cx="5133975" cy="361950"/>
          </a:xfrm>
          <a:prstGeom prst="homePlate">
            <a:avLst>
              <a:gd name="adj" fmla="val 5550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dist="107763" dir="2700000" algn="ctr" rotWithShape="0">
              <a:schemeClr val="bg1">
                <a:lumMod val="75000"/>
                <a:alpha val="50000"/>
              </a:schemeClr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«У меня есть люди, которых я не могу оставить»</a:t>
            </a:r>
            <a:endParaRPr lang="ru-RU" sz="1600" i="1" kern="0" dirty="0">
              <a:solidFill>
                <a:sysClr val="windowText" lastClr="0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30" name="AutoShape 4"/>
          <p:cNvSpPr>
            <a:spLocks noChangeArrowheads="1"/>
          </p:cNvSpPr>
          <p:nvPr/>
        </p:nvSpPr>
        <p:spPr bwMode="auto">
          <a:xfrm>
            <a:off x="755650" y="4278313"/>
            <a:ext cx="5133975" cy="361950"/>
          </a:xfrm>
          <a:prstGeom prst="homePlate">
            <a:avLst>
              <a:gd name="adj" fmla="val 5550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dist="107763" dir="2700000" algn="ctr" rotWithShape="0">
              <a:schemeClr val="bg1">
                <a:lumMod val="75000"/>
                <a:alpha val="50000"/>
              </a:schemeClr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«Не вижу преимуществ работы за рубежом»</a:t>
            </a:r>
            <a:endParaRPr lang="ru-RU" sz="1600" i="1" kern="0" dirty="0">
              <a:solidFill>
                <a:sysClr val="windowText" lastClr="0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31" name="AutoShape 4"/>
          <p:cNvSpPr>
            <a:spLocks noChangeArrowheads="1"/>
          </p:cNvSpPr>
          <p:nvPr/>
        </p:nvSpPr>
        <p:spPr bwMode="auto">
          <a:xfrm>
            <a:off x="773186" y="4826000"/>
            <a:ext cx="5133975" cy="361950"/>
          </a:xfrm>
          <a:prstGeom prst="homePlate">
            <a:avLst>
              <a:gd name="adj" fmla="val 5550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dist="107763" dir="2700000" algn="ctr" rotWithShape="0">
              <a:schemeClr val="bg1">
                <a:lumMod val="75000"/>
                <a:alpha val="50000"/>
              </a:schemeClr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«Я не хочу покидать свой круг общения»</a:t>
            </a:r>
            <a:endParaRPr lang="ru-RU" sz="1600" i="1" kern="0" dirty="0">
              <a:solidFill>
                <a:sysClr val="windowText" lastClr="0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773187" y="5346700"/>
            <a:ext cx="5133975" cy="361950"/>
          </a:xfrm>
          <a:prstGeom prst="homePlate">
            <a:avLst>
              <a:gd name="adj" fmla="val 5550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dist="107763" dir="2700000" algn="ctr" rotWithShape="0">
              <a:schemeClr val="bg1">
                <a:lumMod val="75000"/>
                <a:alpha val="50000"/>
              </a:schemeClr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«Мне не нравится западный менталитет»</a:t>
            </a:r>
            <a:endParaRPr lang="ru-RU" sz="1600" i="1" kern="0" dirty="0">
              <a:solidFill>
                <a:sysClr val="windowText" lastClr="0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776359" y="5877272"/>
            <a:ext cx="5133975" cy="361950"/>
          </a:xfrm>
          <a:prstGeom prst="homePlate">
            <a:avLst>
              <a:gd name="adj" fmla="val 55508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dist="107763" dir="2700000" algn="ctr" rotWithShape="0">
              <a:schemeClr val="bg1">
                <a:lumMod val="75000"/>
                <a:alpha val="50000"/>
              </a:schemeClr>
            </a:outerShdw>
          </a:effectLst>
        </p:spPr>
        <p:txBody>
          <a:bodyPr wrap="none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 smtClean="0">
                <a:solidFill>
                  <a:sysClr val="windowText" lastClr="000000"/>
                </a:solidFill>
                <a:latin typeface="+mn-lt"/>
                <a:cs typeface="+mn-cs"/>
              </a:rPr>
              <a:t>«Я не хочу учить язык»</a:t>
            </a:r>
            <a:endParaRPr lang="ru-RU" sz="1600" i="1" kern="0" dirty="0">
              <a:solidFill>
                <a:sysClr val="windowText" lastClr="00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300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 bwMode="auto">
          <a:xfrm flipH="1">
            <a:off x="6594675" y="5006975"/>
            <a:ext cx="234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 bwMode="auto">
          <a:xfrm flipH="1">
            <a:off x="6594675" y="5527675"/>
            <a:ext cx="234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 bwMode="auto">
          <a:xfrm flipH="1">
            <a:off x="6559950" y="6060876"/>
            <a:ext cx="2349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 bwMode="auto">
          <a:xfrm>
            <a:off x="7442199" y="4240213"/>
            <a:ext cx="936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38%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7442200" y="4806950"/>
            <a:ext cx="936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36%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7441778" y="5877272"/>
            <a:ext cx="9366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13%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9600" y="333375"/>
            <a:ext cx="4330700" cy="574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1600" dirty="0" smtClean="0"/>
              <a:t>Привлекательность работы за границей</a:t>
            </a:r>
          </a:p>
        </p:txBody>
      </p:sp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1771401" y="1777573"/>
            <a:ext cx="6121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1600" b="1" dirty="0" smtClean="0"/>
              <a:t>Чем именно работа за границей привлекательней работы в России?*</a:t>
            </a:r>
            <a:endParaRPr lang="ru-RU" sz="1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13234" y="1124743"/>
            <a:ext cx="82296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latin typeface="+mn-lt"/>
                <a:cs typeface="+mn-cs"/>
              </a:rPr>
              <a:t>Более высокие зарплаты и привлекательная социальная среда – основные отличия работы за границей. 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57130" y="6543049"/>
            <a:ext cx="27692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i="1" dirty="0" smtClean="0"/>
              <a:t>* только те, кто имел опыт работы за границей</a:t>
            </a:r>
            <a:endParaRPr lang="ru-RU" sz="800" i="1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756420" y="2427438"/>
            <a:ext cx="7214914" cy="3744284"/>
            <a:chOff x="741983" y="2617790"/>
            <a:chExt cx="7214914" cy="3744284"/>
          </a:xfrm>
        </p:grpSpPr>
        <p:sp>
          <p:nvSpPr>
            <p:cNvPr id="23" name="AutoShape 4"/>
            <p:cNvSpPr>
              <a:spLocks noChangeArrowheads="1"/>
            </p:cNvSpPr>
            <p:nvPr/>
          </p:nvSpPr>
          <p:spPr bwMode="auto">
            <a:xfrm>
              <a:off x="755650" y="2617790"/>
              <a:ext cx="6264622" cy="525461"/>
            </a:xfrm>
            <a:custGeom>
              <a:avLst/>
              <a:gdLst>
                <a:gd name="connsiteX0" fmla="*/ 0 w 4608438"/>
                <a:gd name="connsiteY0" fmla="*/ 0 h 515936"/>
                <a:gd name="connsiteX1" fmla="*/ 4322052 w 4608438"/>
                <a:gd name="connsiteY1" fmla="*/ 0 h 515936"/>
                <a:gd name="connsiteX2" fmla="*/ 4608438 w 4608438"/>
                <a:gd name="connsiteY2" fmla="*/ 257968 h 515936"/>
                <a:gd name="connsiteX3" fmla="*/ 4322052 w 4608438"/>
                <a:gd name="connsiteY3" fmla="*/ 515936 h 515936"/>
                <a:gd name="connsiteX4" fmla="*/ 0 w 4608438"/>
                <a:gd name="connsiteY4" fmla="*/ 515936 h 515936"/>
                <a:gd name="connsiteX5" fmla="*/ 0 w 4608438"/>
                <a:gd name="connsiteY5" fmla="*/ 0 h 515936"/>
                <a:gd name="connsiteX0" fmla="*/ 0 w 4332213"/>
                <a:gd name="connsiteY0" fmla="*/ 0 h 515936"/>
                <a:gd name="connsiteX1" fmla="*/ 4322052 w 4332213"/>
                <a:gd name="connsiteY1" fmla="*/ 0 h 515936"/>
                <a:gd name="connsiteX2" fmla="*/ 4332213 w 4332213"/>
                <a:gd name="connsiteY2" fmla="*/ 248443 h 515936"/>
                <a:gd name="connsiteX3" fmla="*/ 4322052 w 4332213"/>
                <a:gd name="connsiteY3" fmla="*/ 515936 h 515936"/>
                <a:gd name="connsiteX4" fmla="*/ 0 w 4332213"/>
                <a:gd name="connsiteY4" fmla="*/ 515936 h 515936"/>
                <a:gd name="connsiteX5" fmla="*/ 0 w 4332213"/>
                <a:gd name="connsiteY5" fmla="*/ 0 h 515936"/>
                <a:gd name="connsiteX0" fmla="*/ 0 w 4569702"/>
                <a:gd name="connsiteY0" fmla="*/ 0 h 515936"/>
                <a:gd name="connsiteX1" fmla="*/ 4569702 w 4569702"/>
                <a:gd name="connsiteY1" fmla="*/ 66675 h 515936"/>
                <a:gd name="connsiteX2" fmla="*/ 4332213 w 4569702"/>
                <a:gd name="connsiteY2" fmla="*/ 248443 h 515936"/>
                <a:gd name="connsiteX3" fmla="*/ 4322052 w 4569702"/>
                <a:gd name="connsiteY3" fmla="*/ 515936 h 515936"/>
                <a:gd name="connsiteX4" fmla="*/ 0 w 4569702"/>
                <a:gd name="connsiteY4" fmla="*/ 515936 h 515936"/>
                <a:gd name="connsiteX5" fmla="*/ 0 w 4569702"/>
                <a:gd name="connsiteY5" fmla="*/ 0 h 515936"/>
                <a:gd name="connsiteX0" fmla="*/ 0 w 4664952"/>
                <a:gd name="connsiteY0" fmla="*/ 0 h 525461"/>
                <a:gd name="connsiteX1" fmla="*/ 4569702 w 4664952"/>
                <a:gd name="connsiteY1" fmla="*/ 66675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69702 w 4664952"/>
                <a:gd name="connsiteY1" fmla="*/ 19050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569702 w 4664952"/>
                <a:gd name="connsiteY2" fmla="*/ 19050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21644 w 4664952"/>
                <a:gd name="connsiteY3" fmla="*/ 257968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30587 w 4664952"/>
                <a:gd name="connsiteY3" fmla="*/ 2865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64952" h="525461">
                  <a:moveTo>
                    <a:pt x="0" y="0"/>
                  </a:moveTo>
                  <a:lnTo>
                    <a:pt x="4540250" y="11110"/>
                  </a:lnTo>
                  <a:lnTo>
                    <a:pt x="4664952" y="9525"/>
                  </a:lnTo>
                  <a:lnTo>
                    <a:pt x="4430587" y="286543"/>
                  </a:lnTo>
                  <a:lnTo>
                    <a:pt x="4664952" y="525461"/>
                  </a:lnTo>
                  <a:lnTo>
                    <a:pt x="0" y="5159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dist="107763" dir="2700000" algn="ctr" rotWithShape="0">
                <a:schemeClr val="bg1">
                  <a:lumMod val="75000"/>
                  <a:alpha val="50000"/>
                </a:schemeClr>
              </a:outerShdw>
            </a:effec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200" b="1" kern="0" dirty="0" smtClean="0">
                  <a:solidFill>
                    <a:schemeClr val="bg1"/>
                  </a:solidFill>
                  <a:latin typeface="+mn-lt"/>
                  <a:cs typeface="+mn-cs"/>
                </a:rPr>
                <a:t>Более высокий уровень зарплат</a:t>
              </a:r>
              <a:endParaRPr lang="ru-RU" sz="2200" b="1" i="1" kern="0" dirty="0">
                <a:solidFill>
                  <a:schemeClr val="bg1"/>
                </a:solidFill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kern="0" dirty="0">
                <a:solidFill>
                  <a:schemeClr val="bg1"/>
                </a:solidFill>
                <a:latin typeface="+mn-lt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7020272" y="2703515"/>
              <a:ext cx="936625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 smtClean="0">
                  <a:latin typeface="+mn-lt"/>
                  <a:cs typeface="+mn-cs"/>
                </a:rPr>
                <a:t>65%</a:t>
              </a:r>
              <a:endParaRPr lang="ru-RU" sz="2000" b="1" dirty="0">
                <a:latin typeface="+mn-lt"/>
                <a:cs typeface="+mn-cs"/>
              </a:endParaRP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6559548" y="3349637"/>
              <a:ext cx="936625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 smtClean="0">
                  <a:latin typeface="+mn-lt"/>
                  <a:cs typeface="+mn-cs"/>
                </a:rPr>
                <a:t>58%</a:t>
              </a:r>
              <a:endParaRPr lang="ru-RU" sz="2000" b="1" dirty="0">
                <a:latin typeface="+mn-lt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6193508" y="4018757"/>
              <a:ext cx="936625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 smtClean="0">
                  <a:latin typeface="+mn-lt"/>
                  <a:cs typeface="+mn-cs"/>
                </a:rPr>
                <a:t>44%</a:t>
              </a:r>
              <a:endParaRPr lang="ru-RU" sz="2000" b="1" dirty="0">
                <a:latin typeface="+mn-lt"/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5455865" y="5962024"/>
              <a:ext cx="936625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 smtClean="0">
                  <a:latin typeface="+mn-lt"/>
                  <a:cs typeface="+mn-cs"/>
                </a:rPr>
                <a:t>3</a:t>
              </a:r>
              <a:r>
                <a:rPr lang="ru-RU" sz="2000" b="1" dirty="0">
                  <a:latin typeface="+mn-lt"/>
                  <a:cs typeface="+mn-cs"/>
                </a:rPr>
                <a:t>8</a:t>
              </a:r>
              <a:r>
                <a:rPr lang="ru-RU" sz="2000" b="1" dirty="0" smtClean="0">
                  <a:latin typeface="+mn-lt"/>
                  <a:cs typeface="+mn-cs"/>
                </a:rPr>
                <a:t>%</a:t>
              </a:r>
              <a:endParaRPr lang="ru-RU" sz="2000" b="1" dirty="0">
                <a:latin typeface="+mn-lt"/>
                <a:cs typeface="+mn-cs"/>
              </a:endParaRP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6057130" y="4606923"/>
              <a:ext cx="936625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 smtClean="0">
                  <a:latin typeface="+mn-lt"/>
                  <a:cs typeface="+mn-cs"/>
                </a:rPr>
                <a:t>40%</a:t>
              </a:r>
              <a:endParaRPr lang="ru-RU" sz="2000" b="1" dirty="0">
                <a:latin typeface="+mn-lt"/>
                <a:cs typeface="+mn-cs"/>
              </a:endParaRP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5790458" y="5245894"/>
              <a:ext cx="936625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 smtClean="0">
                  <a:latin typeface="+mn-lt"/>
                  <a:cs typeface="+mn-cs"/>
                </a:rPr>
                <a:t>40%</a:t>
              </a:r>
              <a:endParaRPr lang="ru-RU" sz="2000" b="1" dirty="0">
                <a:latin typeface="+mn-lt"/>
                <a:cs typeface="+mn-cs"/>
              </a:endParaRPr>
            </a:p>
          </p:txBody>
        </p:sp>
        <p:sp>
          <p:nvSpPr>
            <p:cNvPr id="40" name="AutoShape 4"/>
            <p:cNvSpPr>
              <a:spLocks noChangeArrowheads="1"/>
            </p:cNvSpPr>
            <p:nvPr/>
          </p:nvSpPr>
          <p:spPr bwMode="auto">
            <a:xfrm>
              <a:off x="755650" y="3259145"/>
              <a:ext cx="5760566" cy="525461"/>
            </a:xfrm>
            <a:custGeom>
              <a:avLst/>
              <a:gdLst>
                <a:gd name="connsiteX0" fmla="*/ 0 w 4608438"/>
                <a:gd name="connsiteY0" fmla="*/ 0 h 515936"/>
                <a:gd name="connsiteX1" fmla="*/ 4322052 w 4608438"/>
                <a:gd name="connsiteY1" fmla="*/ 0 h 515936"/>
                <a:gd name="connsiteX2" fmla="*/ 4608438 w 4608438"/>
                <a:gd name="connsiteY2" fmla="*/ 257968 h 515936"/>
                <a:gd name="connsiteX3" fmla="*/ 4322052 w 4608438"/>
                <a:gd name="connsiteY3" fmla="*/ 515936 h 515936"/>
                <a:gd name="connsiteX4" fmla="*/ 0 w 4608438"/>
                <a:gd name="connsiteY4" fmla="*/ 515936 h 515936"/>
                <a:gd name="connsiteX5" fmla="*/ 0 w 4608438"/>
                <a:gd name="connsiteY5" fmla="*/ 0 h 515936"/>
                <a:gd name="connsiteX0" fmla="*/ 0 w 4332213"/>
                <a:gd name="connsiteY0" fmla="*/ 0 h 515936"/>
                <a:gd name="connsiteX1" fmla="*/ 4322052 w 4332213"/>
                <a:gd name="connsiteY1" fmla="*/ 0 h 515936"/>
                <a:gd name="connsiteX2" fmla="*/ 4332213 w 4332213"/>
                <a:gd name="connsiteY2" fmla="*/ 248443 h 515936"/>
                <a:gd name="connsiteX3" fmla="*/ 4322052 w 4332213"/>
                <a:gd name="connsiteY3" fmla="*/ 515936 h 515936"/>
                <a:gd name="connsiteX4" fmla="*/ 0 w 4332213"/>
                <a:gd name="connsiteY4" fmla="*/ 515936 h 515936"/>
                <a:gd name="connsiteX5" fmla="*/ 0 w 4332213"/>
                <a:gd name="connsiteY5" fmla="*/ 0 h 515936"/>
                <a:gd name="connsiteX0" fmla="*/ 0 w 4569702"/>
                <a:gd name="connsiteY0" fmla="*/ 0 h 515936"/>
                <a:gd name="connsiteX1" fmla="*/ 4569702 w 4569702"/>
                <a:gd name="connsiteY1" fmla="*/ 66675 h 515936"/>
                <a:gd name="connsiteX2" fmla="*/ 4332213 w 4569702"/>
                <a:gd name="connsiteY2" fmla="*/ 248443 h 515936"/>
                <a:gd name="connsiteX3" fmla="*/ 4322052 w 4569702"/>
                <a:gd name="connsiteY3" fmla="*/ 515936 h 515936"/>
                <a:gd name="connsiteX4" fmla="*/ 0 w 4569702"/>
                <a:gd name="connsiteY4" fmla="*/ 515936 h 515936"/>
                <a:gd name="connsiteX5" fmla="*/ 0 w 4569702"/>
                <a:gd name="connsiteY5" fmla="*/ 0 h 515936"/>
                <a:gd name="connsiteX0" fmla="*/ 0 w 4664952"/>
                <a:gd name="connsiteY0" fmla="*/ 0 h 525461"/>
                <a:gd name="connsiteX1" fmla="*/ 4569702 w 4664952"/>
                <a:gd name="connsiteY1" fmla="*/ 66675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69702 w 4664952"/>
                <a:gd name="connsiteY1" fmla="*/ 19050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569702 w 4664952"/>
                <a:gd name="connsiteY2" fmla="*/ 19050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21644 w 4664952"/>
                <a:gd name="connsiteY3" fmla="*/ 257968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30587 w 4664952"/>
                <a:gd name="connsiteY3" fmla="*/ 2865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64952" h="525461">
                  <a:moveTo>
                    <a:pt x="0" y="0"/>
                  </a:moveTo>
                  <a:lnTo>
                    <a:pt x="4540250" y="11110"/>
                  </a:lnTo>
                  <a:lnTo>
                    <a:pt x="4664952" y="9525"/>
                  </a:lnTo>
                  <a:lnTo>
                    <a:pt x="4430587" y="286543"/>
                  </a:lnTo>
                  <a:lnTo>
                    <a:pt x="4664952" y="525461"/>
                  </a:lnTo>
                  <a:lnTo>
                    <a:pt x="0" y="5159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dist="107763" dir="2700000" algn="ctr" rotWithShape="0">
                <a:schemeClr val="bg1">
                  <a:lumMod val="75000"/>
                  <a:alpha val="50000"/>
                </a:schemeClr>
              </a:outerShdw>
            </a:effec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kern="0" dirty="0">
                  <a:solidFill>
                    <a:schemeClr val="bg1"/>
                  </a:solidFill>
                </a:rPr>
                <a:t>Более привлекательная </a:t>
              </a:r>
              <a:r>
                <a:rPr lang="ru-RU" sz="2000" b="1" kern="0" dirty="0" smtClean="0">
                  <a:solidFill>
                    <a:schemeClr val="bg1"/>
                  </a:solidFill>
                </a:rPr>
                <a:t>социальная среда</a:t>
              </a:r>
              <a:endParaRPr lang="ru-RU" sz="2000" b="1" i="1" kern="0" dirty="0">
                <a:solidFill>
                  <a:schemeClr val="bg1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kern="0" dirty="0">
                <a:solidFill>
                  <a:schemeClr val="bg1"/>
                </a:solidFill>
                <a:latin typeface="+mn-lt"/>
                <a:cs typeface="+mn-cs"/>
              </a:endParaRPr>
            </a:p>
          </p:txBody>
        </p:sp>
        <p:sp>
          <p:nvSpPr>
            <p:cNvPr id="41" name="AutoShape 4"/>
            <p:cNvSpPr>
              <a:spLocks noChangeArrowheads="1"/>
            </p:cNvSpPr>
            <p:nvPr/>
          </p:nvSpPr>
          <p:spPr bwMode="auto">
            <a:xfrm>
              <a:off x="741983" y="3895727"/>
              <a:ext cx="5431085" cy="525461"/>
            </a:xfrm>
            <a:custGeom>
              <a:avLst/>
              <a:gdLst>
                <a:gd name="connsiteX0" fmla="*/ 0 w 4608438"/>
                <a:gd name="connsiteY0" fmla="*/ 0 h 515936"/>
                <a:gd name="connsiteX1" fmla="*/ 4322052 w 4608438"/>
                <a:gd name="connsiteY1" fmla="*/ 0 h 515936"/>
                <a:gd name="connsiteX2" fmla="*/ 4608438 w 4608438"/>
                <a:gd name="connsiteY2" fmla="*/ 257968 h 515936"/>
                <a:gd name="connsiteX3" fmla="*/ 4322052 w 4608438"/>
                <a:gd name="connsiteY3" fmla="*/ 515936 h 515936"/>
                <a:gd name="connsiteX4" fmla="*/ 0 w 4608438"/>
                <a:gd name="connsiteY4" fmla="*/ 515936 h 515936"/>
                <a:gd name="connsiteX5" fmla="*/ 0 w 4608438"/>
                <a:gd name="connsiteY5" fmla="*/ 0 h 515936"/>
                <a:gd name="connsiteX0" fmla="*/ 0 w 4332213"/>
                <a:gd name="connsiteY0" fmla="*/ 0 h 515936"/>
                <a:gd name="connsiteX1" fmla="*/ 4322052 w 4332213"/>
                <a:gd name="connsiteY1" fmla="*/ 0 h 515936"/>
                <a:gd name="connsiteX2" fmla="*/ 4332213 w 4332213"/>
                <a:gd name="connsiteY2" fmla="*/ 248443 h 515936"/>
                <a:gd name="connsiteX3" fmla="*/ 4322052 w 4332213"/>
                <a:gd name="connsiteY3" fmla="*/ 515936 h 515936"/>
                <a:gd name="connsiteX4" fmla="*/ 0 w 4332213"/>
                <a:gd name="connsiteY4" fmla="*/ 515936 h 515936"/>
                <a:gd name="connsiteX5" fmla="*/ 0 w 4332213"/>
                <a:gd name="connsiteY5" fmla="*/ 0 h 515936"/>
                <a:gd name="connsiteX0" fmla="*/ 0 w 4569702"/>
                <a:gd name="connsiteY0" fmla="*/ 0 h 515936"/>
                <a:gd name="connsiteX1" fmla="*/ 4569702 w 4569702"/>
                <a:gd name="connsiteY1" fmla="*/ 66675 h 515936"/>
                <a:gd name="connsiteX2" fmla="*/ 4332213 w 4569702"/>
                <a:gd name="connsiteY2" fmla="*/ 248443 h 515936"/>
                <a:gd name="connsiteX3" fmla="*/ 4322052 w 4569702"/>
                <a:gd name="connsiteY3" fmla="*/ 515936 h 515936"/>
                <a:gd name="connsiteX4" fmla="*/ 0 w 4569702"/>
                <a:gd name="connsiteY4" fmla="*/ 515936 h 515936"/>
                <a:gd name="connsiteX5" fmla="*/ 0 w 4569702"/>
                <a:gd name="connsiteY5" fmla="*/ 0 h 515936"/>
                <a:gd name="connsiteX0" fmla="*/ 0 w 4664952"/>
                <a:gd name="connsiteY0" fmla="*/ 0 h 525461"/>
                <a:gd name="connsiteX1" fmla="*/ 4569702 w 4664952"/>
                <a:gd name="connsiteY1" fmla="*/ 66675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69702 w 4664952"/>
                <a:gd name="connsiteY1" fmla="*/ 19050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569702 w 4664952"/>
                <a:gd name="connsiteY2" fmla="*/ 19050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21644 w 4664952"/>
                <a:gd name="connsiteY3" fmla="*/ 257968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30587 w 4664952"/>
                <a:gd name="connsiteY3" fmla="*/ 2865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64952" h="525461">
                  <a:moveTo>
                    <a:pt x="0" y="0"/>
                  </a:moveTo>
                  <a:lnTo>
                    <a:pt x="4540250" y="11110"/>
                  </a:lnTo>
                  <a:lnTo>
                    <a:pt x="4664952" y="9525"/>
                  </a:lnTo>
                  <a:lnTo>
                    <a:pt x="4430587" y="286543"/>
                  </a:lnTo>
                  <a:lnTo>
                    <a:pt x="4664952" y="525461"/>
                  </a:lnTo>
                  <a:lnTo>
                    <a:pt x="0" y="5159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dist="107763" dir="2700000" algn="ctr" rotWithShape="0">
                <a:schemeClr val="bg1">
                  <a:lumMod val="75000"/>
                  <a:alpha val="50000"/>
                </a:schemeClr>
              </a:outerShdw>
            </a:effec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chemeClr val="bg1"/>
                  </a:solidFill>
                </a:rPr>
                <a:t>Более привлекательная система оплаты </a:t>
              </a:r>
              <a:r>
                <a:rPr lang="ru-RU" b="1" kern="0" dirty="0" smtClean="0">
                  <a:solidFill>
                    <a:schemeClr val="bg1"/>
                  </a:solidFill>
                </a:rPr>
                <a:t>труда</a:t>
              </a:r>
              <a:endParaRPr lang="ru-RU" b="1" i="1" kern="0" dirty="0">
                <a:solidFill>
                  <a:schemeClr val="bg1"/>
                </a:solidFill>
              </a:endParaRPr>
            </a:p>
          </p:txBody>
        </p:sp>
        <p:sp>
          <p:nvSpPr>
            <p:cNvPr id="42" name="AutoShape 4"/>
            <p:cNvSpPr>
              <a:spLocks noChangeArrowheads="1"/>
            </p:cNvSpPr>
            <p:nvPr/>
          </p:nvSpPr>
          <p:spPr bwMode="auto">
            <a:xfrm>
              <a:off x="741983" y="4544218"/>
              <a:ext cx="5198169" cy="525461"/>
            </a:xfrm>
            <a:custGeom>
              <a:avLst/>
              <a:gdLst>
                <a:gd name="connsiteX0" fmla="*/ 0 w 4608438"/>
                <a:gd name="connsiteY0" fmla="*/ 0 h 515936"/>
                <a:gd name="connsiteX1" fmla="*/ 4322052 w 4608438"/>
                <a:gd name="connsiteY1" fmla="*/ 0 h 515936"/>
                <a:gd name="connsiteX2" fmla="*/ 4608438 w 4608438"/>
                <a:gd name="connsiteY2" fmla="*/ 257968 h 515936"/>
                <a:gd name="connsiteX3" fmla="*/ 4322052 w 4608438"/>
                <a:gd name="connsiteY3" fmla="*/ 515936 h 515936"/>
                <a:gd name="connsiteX4" fmla="*/ 0 w 4608438"/>
                <a:gd name="connsiteY4" fmla="*/ 515936 h 515936"/>
                <a:gd name="connsiteX5" fmla="*/ 0 w 4608438"/>
                <a:gd name="connsiteY5" fmla="*/ 0 h 515936"/>
                <a:gd name="connsiteX0" fmla="*/ 0 w 4332213"/>
                <a:gd name="connsiteY0" fmla="*/ 0 h 515936"/>
                <a:gd name="connsiteX1" fmla="*/ 4322052 w 4332213"/>
                <a:gd name="connsiteY1" fmla="*/ 0 h 515936"/>
                <a:gd name="connsiteX2" fmla="*/ 4332213 w 4332213"/>
                <a:gd name="connsiteY2" fmla="*/ 248443 h 515936"/>
                <a:gd name="connsiteX3" fmla="*/ 4322052 w 4332213"/>
                <a:gd name="connsiteY3" fmla="*/ 515936 h 515936"/>
                <a:gd name="connsiteX4" fmla="*/ 0 w 4332213"/>
                <a:gd name="connsiteY4" fmla="*/ 515936 h 515936"/>
                <a:gd name="connsiteX5" fmla="*/ 0 w 4332213"/>
                <a:gd name="connsiteY5" fmla="*/ 0 h 515936"/>
                <a:gd name="connsiteX0" fmla="*/ 0 w 4569702"/>
                <a:gd name="connsiteY0" fmla="*/ 0 h 515936"/>
                <a:gd name="connsiteX1" fmla="*/ 4569702 w 4569702"/>
                <a:gd name="connsiteY1" fmla="*/ 66675 h 515936"/>
                <a:gd name="connsiteX2" fmla="*/ 4332213 w 4569702"/>
                <a:gd name="connsiteY2" fmla="*/ 248443 h 515936"/>
                <a:gd name="connsiteX3" fmla="*/ 4322052 w 4569702"/>
                <a:gd name="connsiteY3" fmla="*/ 515936 h 515936"/>
                <a:gd name="connsiteX4" fmla="*/ 0 w 4569702"/>
                <a:gd name="connsiteY4" fmla="*/ 515936 h 515936"/>
                <a:gd name="connsiteX5" fmla="*/ 0 w 4569702"/>
                <a:gd name="connsiteY5" fmla="*/ 0 h 515936"/>
                <a:gd name="connsiteX0" fmla="*/ 0 w 4664952"/>
                <a:gd name="connsiteY0" fmla="*/ 0 h 525461"/>
                <a:gd name="connsiteX1" fmla="*/ 4569702 w 4664952"/>
                <a:gd name="connsiteY1" fmla="*/ 66675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69702 w 4664952"/>
                <a:gd name="connsiteY1" fmla="*/ 19050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569702 w 4664952"/>
                <a:gd name="connsiteY2" fmla="*/ 19050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21644 w 4664952"/>
                <a:gd name="connsiteY3" fmla="*/ 257968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30587 w 4664952"/>
                <a:gd name="connsiteY3" fmla="*/ 2865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64952" h="525461">
                  <a:moveTo>
                    <a:pt x="0" y="0"/>
                  </a:moveTo>
                  <a:lnTo>
                    <a:pt x="4540250" y="11110"/>
                  </a:lnTo>
                  <a:lnTo>
                    <a:pt x="4664952" y="9525"/>
                  </a:lnTo>
                  <a:lnTo>
                    <a:pt x="4430587" y="286543"/>
                  </a:lnTo>
                  <a:lnTo>
                    <a:pt x="4664952" y="525461"/>
                  </a:lnTo>
                  <a:lnTo>
                    <a:pt x="0" y="5159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dist="107763" dir="2700000" algn="ctr" rotWithShape="0">
                <a:schemeClr val="bg1">
                  <a:lumMod val="75000"/>
                  <a:alpha val="50000"/>
                </a:schemeClr>
              </a:outerShdw>
            </a:effectLst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>
                  <a:solidFill>
                    <a:schemeClr val="bg1"/>
                  </a:solidFill>
                </a:rPr>
                <a:t>Более привлекательная политика работы компании</a:t>
              </a:r>
              <a:endParaRPr lang="ru-RU" sz="1600" b="1" i="1" kern="0" dirty="0">
                <a:solidFill>
                  <a:schemeClr val="bg1"/>
                </a:solidFill>
              </a:endParaRPr>
            </a:p>
          </p:txBody>
        </p:sp>
        <p:sp>
          <p:nvSpPr>
            <p:cNvPr id="43" name="AutoShape 4"/>
            <p:cNvSpPr>
              <a:spLocks noChangeArrowheads="1"/>
            </p:cNvSpPr>
            <p:nvPr/>
          </p:nvSpPr>
          <p:spPr bwMode="auto">
            <a:xfrm>
              <a:off x="755651" y="5183189"/>
              <a:ext cx="4968478" cy="525461"/>
            </a:xfrm>
            <a:custGeom>
              <a:avLst/>
              <a:gdLst>
                <a:gd name="connsiteX0" fmla="*/ 0 w 4608438"/>
                <a:gd name="connsiteY0" fmla="*/ 0 h 515936"/>
                <a:gd name="connsiteX1" fmla="*/ 4322052 w 4608438"/>
                <a:gd name="connsiteY1" fmla="*/ 0 h 515936"/>
                <a:gd name="connsiteX2" fmla="*/ 4608438 w 4608438"/>
                <a:gd name="connsiteY2" fmla="*/ 257968 h 515936"/>
                <a:gd name="connsiteX3" fmla="*/ 4322052 w 4608438"/>
                <a:gd name="connsiteY3" fmla="*/ 515936 h 515936"/>
                <a:gd name="connsiteX4" fmla="*/ 0 w 4608438"/>
                <a:gd name="connsiteY4" fmla="*/ 515936 h 515936"/>
                <a:gd name="connsiteX5" fmla="*/ 0 w 4608438"/>
                <a:gd name="connsiteY5" fmla="*/ 0 h 515936"/>
                <a:gd name="connsiteX0" fmla="*/ 0 w 4332213"/>
                <a:gd name="connsiteY0" fmla="*/ 0 h 515936"/>
                <a:gd name="connsiteX1" fmla="*/ 4322052 w 4332213"/>
                <a:gd name="connsiteY1" fmla="*/ 0 h 515936"/>
                <a:gd name="connsiteX2" fmla="*/ 4332213 w 4332213"/>
                <a:gd name="connsiteY2" fmla="*/ 248443 h 515936"/>
                <a:gd name="connsiteX3" fmla="*/ 4322052 w 4332213"/>
                <a:gd name="connsiteY3" fmla="*/ 515936 h 515936"/>
                <a:gd name="connsiteX4" fmla="*/ 0 w 4332213"/>
                <a:gd name="connsiteY4" fmla="*/ 515936 h 515936"/>
                <a:gd name="connsiteX5" fmla="*/ 0 w 4332213"/>
                <a:gd name="connsiteY5" fmla="*/ 0 h 515936"/>
                <a:gd name="connsiteX0" fmla="*/ 0 w 4569702"/>
                <a:gd name="connsiteY0" fmla="*/ 0 h 515936"/>
                <a:gd name="connsiteX1" fmla="*/ 4569702 w 4569702"/>
                <a:gd name="connsiteY1" fmla="*/ 66675 h 515936"/>
                <a:gd name="connsiteX2" fmla="*/ 4332213 w 4569702"/>
                <a:gd name="connsiteY2" fmla="*/ 248443 h 515936"/>
                <a:gd name="connsiteX3" fmla="*/ 4322052 w 4569702"/>
                <a:gd name="connsiteY3" fmla="*/ 515936 h 515936"/>
                <a:gd name="connsiteX4" fmla="*/ 0 w 4569702"/>
                <a:gd name="connsiteY4" fmla="*/ 515936 h 515936"/>
                <a:gd name="connsiteX5" fmla="*/ 0 w 4569702"/>
                <a:gd name="connsiteY5" fmla="*/ 0 h 515936"/>
                <a:gd name="connsiteX0" fmla="*/ 0 w 4664952"/>
                <a:gd name="connsiteY0" fmla="*/ 0 h 525461"/>
                <a:gd name="connsiteX1" fmla="*/ 4569702 w 4664952"/>
                <a:gd name="connsiteY1" fmla="*/ 66675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69702 w 4664952"/>
                <a:gd name="connsiteY1" fmla="*/ 19050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569702 w 4664952"/>
                <a:gd name="connsiteY2" fmla="*/ 19050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21644 w 4664952"/>
                <a:gd name="connsiteY3" fmla="*/ 257968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30587 w 4664952"/>
                <a:gd name="connsiteY3" fmla="*/ 2865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64952" h="525461">
                  <a:moveTo>
                    <a:pt x="0" y="0"/>
                  </a:moveTo>
                  <a:lnTo>
                    <a:pt x="4540250" y="11110"/>
                  </a:lnTo>
                  <a:lnTo>
                    <a:pt x="4664952" y="9525"/>
                  </a:lnTo>
                  <a:lnTo>
                    <a:pt x="4430587" y="286543"/>
                  </a:lnTo>
                  <a:lnTo>
                    <a:pt x="4664952" y="525461"/>
                  </a:lnTo>
                  <a:lnTo>
                    <a:pt x="0" y="5159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dist="107763" dir="2700000" algn="ctr" rotWithShape="0">
                <a:schemeClr val="bg1">
                  <a:lumMod val="75000"/>
                  <a:alpha val="50000"/>
                </a:schemeClr>
              </a:outerShdw>
            </a:effectLst>
          </p:spPr>
          <p:txBody>
            <a:bodyPr wrap="none"/>
            <a:lstStyle/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b="1" kern="0" dirty="0" smtClean="0">
                  <a:solidFill>
                    <a:schemeClr val="bg1"/>
                  </a:solidFill>
                </a:rPr>
                <a:t>Лояльное </a:t>
              </a:r>
              <a:r>
                <a:rPr lang="ru-RU" sz="1200" b="1" kern="0" dirty="0">
                  <a:solidFill>
                    <a:schemeClr val="bg1"/>
                  </a:solidFill>
                </a:rPr>
                <a:t>отношение к сотрудникам </a:t>
              </a:r>
              <a:r>
                <a:rPr lang="ru-RU" sz="1200" b="1" kern="0" dirty="0" smtClean="0">
                  <a:solidFill>
                    <a:schemeClr val="bg1"/>
                  </a:solidFill>
                </a:rPr>
                <a:t> (</a:t>
              </a:r>
              <a:r>
                <a:rPr lang="ru-RU" sz="1200" b="1" kern="0" dirty="0">
                  <a:solidFill>
                    <a:schemeClr val="bg1"/>
                  </a:solidFill>
                </a:rPr>
                <a:t>забота о сотрудниках)</a:t>
              </a:r>
              <a:endParaRPr lang="ru-RU" sz="1200" b="1" i="1" kern="0" dirty="0">
                <a:solidFill>
                  <a:schemeClr val="bg1"/>
                </a:solidFill>
              </a:endParaRPr>
            </a:p>
          </p:txBody>
        </p:sp>
        <p:sp>
          <p:nvSpPr>
            <p:cNvPr id="44" name="AutoShape 4"/>
            <p:cNvSpPr>
              <a:spLocks noChangeArrowheads="1"/>
            </p:cNvSpPr>
            <p:nvPr/>
          </p:nvSpPr>
          <p:spPr bwMode="auto">
            <a:xfrm>
              <a:off x="755651" y="5836613"/>
              <a:ext cx="4680445" cy="525461"/>
            </a:xfrm>
            <a:custGeom>
              <a:avLst/>
              <a:gdLst>
                <a:gd name="connsiteX0" fmla="*/ 0 w 4608438"/>
                <a:gd name="connsiteY0" fmla="*/ 0 h 515936"/>
                <a:gd name="connsiteX1" fmla="*/ 4322052 w 4608438"/>
                <a:gd name="connsiteY1" fmla="*/ 0 h 515936"/>
                <a:gd name="connsiteX2" fmla="*/ 4608438 w 4608438"/>
                <a:gd name="connsiteY2" fmla="*/ 257968 h 515936"/>
                <a:gd name="connsiteX3" fmla="*/ 4322052 w 4608438"/>
                <a:gd name="connsiteY3" fmla="*/ 515936 h 515936"/>
                <a:gd name="connsiteX4" fmla="*/ 0 w 4608438"/>
                <a:gd name="connsiteY4" fmla="*/ 515936 h 515936"/>
                <a:gd name="connsiteX5" fmla="*/ 0 w 4608438"/>
                <a:gd name="connsiteY5" fmla="*/ 0 h 515936"/>
                <a:gd name="connsiteX0" fmla="*/ 0 w 4332213"/>
                <a:gd name="connsiteY0" fmla="*/ 0 h 515936"/>
                <a:gd name="connsiteX1" fmla="*/ 4322052 w 4332213"/>
                <a:gd name="connsiteY1" fmla="*/ 0 h 515936"/>
                <a:gd name="connsiteX2" fmla="*/ 4332213 w 4332213"/>
                <a:gd name="connsiteY2" fmla="*/ 248443 h 515936"/>
                <a:gd name="connsiteX3" fmla="*/ 4322052 w 4332213"/>
                <a:gd name="connsiteY3" fmla="*/ 515936 h 515936"/>
                <a:gd name="connsiteX4" fmla="*/ 0 w 4332213"/>
                <a:gd name="connsiteY4" fmla="*/ 515936 h 515936"/>
                <a:gd name="connsiteX5" fmla="*/ 0 w 4332213"/>
                <a:gd name="connsiteY5" fmla="*/ 0 h 515936"/>
                <a:gd name="connsiteX0" fmla="*/ 0 w 4569702"/>
                <a:gd name="connsiteY0" fmla="*/ 0 h 515936"/>
                <a:gd name="connsiteX1" fmla="*/ 4569702 w 4569702"/>
                <a:gd name="connsiteY1" fmla="*/ 66675 h 515936"/>
                <a:gd name="connsiteX2" fmla="*/ 4332213 w 4569702"/>
                <a:gd name="connsiteY2" fmla="*/ 248443 h 515936"/>
                <a:gd name="connsiteX3" fmla="*/ 4322052 w 4569702"/>
                <a:gd name="connsiteY3" fmla="*/ 515936 h 515936"/>
                <a:gd name="connsiteX4" fmla="*/ 0 w 4569702"/>
                <a:gd name="connsiteY4" fmla="*/ 515936 h 515936"/>
                <a:gd name="connsiteX5" fmla="*/ 0 w 4569702"/>
                <a:gd name="connsiteY5" fmla="*/ 0 h 515936"/>
                <a:gd name="connsiteX0" fmla="*/ 0 w 4664952"/>
                <a:gd name="connsiteY0" fmla="*/ 0 h 525461"/>
                <a:gd name="connsiteX1" fmla="*/ 4569702 w 4664952"/>
                <a:gd name="connsiteY1" fmla="*/ 66675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69702 w 4664952"/>
                <a:gd name="connsiteY1" fmla="*/ 19050 h 525461"/>
                <a:gd name="connsiteX2" fmla="*/ 4332213 w 4664952"/>
                <a:gd name="connsiteY2" fmla="*/ 248443 h 525461"/>
                <a:gd name="connsiteX3" fmla="*/ 4664952 w 4664952"/>
                <a:gd name="connsiteY3" fmla="*/ 525461 h 525461"/>
                <a:gd name="connsiteX4" fmla="*/ 0 w 4664952"/>
                <a:gd name="connsiteY4" fmla="*/ 515936 h 525461"/>
                <a:gd name="connsiteX5" fmla="*/ 0 w 4664952"/>
                <a:gd name="connsiteY5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569702 w 4664952"/>
                <a:gd name="connsiteY2" fmla="*/ 19050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332213 w 4664952"/>
                <a:gd name="connsiteY3" fmla="*/ 2484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21644 w 4664952"/>
                <a:gd name="connsiteY3" fmla="*/ 257968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  <a:gd name="connsiteX0" fmla="*/ 0 w 4664952"/>
                <a:gd name="connsiteY0" fmla="*/ 0 h 525461"/>
                <a:gd name="connsiteX1" fmla="*/ 4540250 w 4664952"/>
                <a:gd name="connsiteY1" fmla="*/ 11110 h 525461"/>
                <a:gd name="connsiteX2" fmla="*/ 4664952 w 4664952"/>
                <a:gd name="connsiteY2" fmla="*/ 9525 h 525461"/>
                <a:gd name="connsiteX3" fmla="*/ 4430587 w 4664952"/>
                <a:gd name="connsiteY3" fmla="*/ 286543 h 525461"/>
                <a:gd name="connsiteX4" fmla="*/ 4664952 w 4664952"/>
                <a:gd name="connsiteY4" fmla="*/ 525461 h 525461"/>
                <a:gd name="connsiteX5" fmla="*/ 0 w 4664952"/>
                <a:gd name="connsiteY5" fmla="*/ 515936 h 525461"/>
                <a:gd name="connsiteX6" fmla="*/ 0 w 4664952"/>
                <a:gd name="connsiteY6" fmla="*/ 0 h 525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64952" h="525461">
                  <a:moveTo>
                    <a:pt x="0" y="0"/>
                  </a:moveTo>
                  <a:lnTo>
                    <a:pt x="4540250" y="11110"/>
                  </a:lnTo>
                  <a:lnTo>
                    <a:pt x="4664952" y="9525"/>
                  </a:lnTo>
                  <a:lnTo>
                    <a:pt x="4430587" y="286543"/>
                  </a:lnTo>
                  <a:lnTo>
                    <a:pt x="4664952" y="525461"/>
                  </a:lnTo>
                  <a:lnTo>
                    <a:pt x="0" y="5159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dist="107763" dir="2700000" algn="ctr" rotWithShape="0">
                <a:schemeClr val="bg1">
                  <a:lumMod val="75000"/>
                  <a:alpha val="50000"/>
                </a:schemeClr>
              </a:outerShdw>
            </a:effectLst>
          </p:spPr>
          <p:txBody>
            <a:bodyPr wrap="none"/>
            <a:lstStyle/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 smtClean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100" b="1" kern="0" dirty="0">
                <a:solidFill>
                  <a:schemeClr val="bg1"/>
                </a:solidFill>
              </a:endParaRPr>
            </a:p>
            <a:p>
              <a:pPr fontAlgn="auto">
                <a:lnSpc>
                  <a:spcPts val="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100" b="1" kern="0" dirty="0" smtClean="0">
                  <a:solidFill>
                    <a:schemeClr val="bg1"/>
                  </a:solidFill>
                </a:rPr>
                <a:t>Более </a:t>
              </a:r>
              <a:r>
                <a:rPr lang="ru-RU" sz="1100" b="1" kern="0" dirty="0">
                  <a:solidFill>
                    <a:schemeClr val="bg1"/>
                  </a:solidFill>
                </a:rPr>
                <a:t>привлекательная корпоративная культура</a:t>
              </a:r>
              <a:endParaRPr lang="ru-RU" sz="1100" b="1" i="1" kern="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70088" y="6309320"/>
            <a:ext cx="4233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Ничем – 8%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42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2449</TotalTime>
  <Words>1071</Words>
  <Application>Microsoft Office PowerPoint</Application>
  <PresentationFormat>Экран (4:3)</PresentationFormat>
  <Paragraphs>197</Paragraphs>
  <Slides>11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Диаграмма Microsoft Excel</vt:lpstr>
      <vt:lpstr>«Работа за границей» (результаты исследования)</vt:lpstr>
      <vt:lpstr>Параметры исследования</vt:lpstr>
      <vt:lpstr>Основные выводы</vt:lpstr>
      <vt:lpstr>Предпочтения ИТ-специалистов</vt:lpstr>
      <vt:lpstr>Привлекательность иностранного работодателя</vt:lpstr>
      <vt:lpstr>Желание работать за границей</vt:lpstr>
      <vt:lpstr>Причины переезда за границу</vt:lpstr>
      <vt:lpstr>Причины отказа работать за границей</vt:lpstr>
      <vt:lpstr>Привлекательность работы за границей</vt:lpstr>
      <vt:lpstr>Дополнительное образование за границей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m.lerner</dc:creator>
  <cp:lastModifiedBy>Якушкина Елена</cp:lastModifiedBy>
  <cp:revision>482</cp:revision>
  <cp:lastPrinted>2011-04-28T15:43:33Z</cp:lastPrinted>
  <dcterms:created xsi:type="dcterms:W3CDTF">2011-02-24T13:59:12Z</dcterms:created>
  <dcterms:modified xsi:type="dcterms:W3CDTF">2011-09-05T12:42:28Z</dcterms:modified>
</cp:coreProperties>
</file>